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313" r:id="rId3"/>
    <p:sldId id="257" r:id="rId4"/>
    <p:sldId id="303" r:id="rId5"/>
    <p:sldId id="299" r:id="rId6"/>
    <p:sldId id="300" r:id="rId7"/>
    <p:sldId id="301" r:id="rId8"/>
    <p:sldId id="302" r:id="rId9"/>
    <p:sldId id="304" r:id="rId10"/>
    <p:sldId id="305" r:id="rId11"/>
    <p:sldId id="306" r:id="rId12"/>
    <p:sldId id="307" r:id="rId13"/>
    <p:sldId id="309" r:id="rId14"/>
    <p:sldId id="291" r:id="rId15"/>
    <p:sldId id="312" r:id="rId16"/>
    <p:sldId id="293" r:id="rId17"/>
    <p:sldId id="294" r:id="rId18"/>
    <p:sldId id="295" r:id="rId19"/>
    <p:sldId id="296" r:id="rId20"/>
    <p:sldId id="260" r:id="rId21"/>
    <p:sldId id="261" r:id="rId22"/>
    <p:sldId id="262" r:id="rId23"/>
    <p:sldId id="263" r:id="rId24"/>
    <p:sldId id="310" r:id="rId25"/>
    <p:sldId id="311" r:id="rId26"/>
    <p:sldId id="264" r:id="rId27"/>
    <p:sldId id="265" r:id="rId28"/>
    <p:sldId id="266" r:id="rId29"/>
    <p:sldId id="267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60"/>
    <p:restoredTop sz="75785" autoAdjust="0"/>
  </p:normalViewPr>
  <p:slideViewPr>
    <p:cSldViewPr snapToGrid="0" snapToObjects="1">
      <p:cViewPr varScale="1">
        <p:scale>
          <a:sx n="117" d="100"/>
          <a:sy n="117" d="100"/>
        </p:scale>
        <p:origin x="50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DDD45-4265-8146-B079-473E80D3C2B4}" type="datetimeFigureOut">
              <a:rPr kumimoji="1" lang="x-none" altLang="en-US" smtClean="0"/>
              <a:t>2020. 6. 30.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38855B-56A9-B241-9FBB-64AB22843BBA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866522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8855B-56A9-B241-9FBB-64AB22843BBA}" type="slidenum">
              <a:rPr kumimoji="1" lang="x-none" altLang="en-US" smtClean="0"/>
              <a:t>1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233116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만으로도 충분히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단방향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데이터 흐름을 구현할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꼭 필요하지 않은 상태에서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Redux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사용한다면 불필요한 라이브러리만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애플케이션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번들 사이즈만 증가시킬 뿐이다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‘과도한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 drilling(prop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전달이 매우 많은 경우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)’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생기거나 디버깅에 어려움이 생긴다면 그때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Redux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사용하자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8855B-56A9-B241-9FBB-64AB22843BBA}" type="slidenum">
              <a:rPr kumimoji="1" lang="x-none" altLang="en-US" smtClean="0"/>
              <a:t>13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905616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데이터가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집중화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ko-Kore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Centralized)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되어 있어서 쉽게 전체 상태를 핸들링 및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영속화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시킬 수 있고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흐름이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단방향이라서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예측 가능하며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ko-Kore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Predictable)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디버깅하기 쉽다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ko-Kore-K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Debuggable</a:t>
            </a:r>
            <a:r>
              <a:rPr lang="en" altLang="ko-Kore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리덕스와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연관된 좋은 생태계가 구축되어 있어서 필요에 맞게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유연하게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ko-Kore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Flexible)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구현할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8855B-56A9-B241-9FBB-64AB22843BBA}" type="slidenum">
              <a:rPr kumimoji="1" lang="x-none" altLang="en-US" smtClean="0"/>
              <a:t>14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588353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예측가능한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단방향</a:t>
            </a:r>
            <a:r>
              <a:rPr kumimoji="1" lang="ko-KR" altLang="en-US" dirty="0"/>
              <a:t> 데이터 흐름을 만들기 위한 </a:t>
            </a:r>
            <a:r>
              <a:rPr kumimoji="1" lang="en-US" altLang="ko-KR" dirty="0"/>
              <a:t>3</a:t>
            </a:r>
            <a:r>
              <a:rPr kumimoji="1" lang="ko-KR" altLang="en-US" dirty="0"/>
              <a:t>원칙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진실은</a:t>
            </a:r>
            <a:r>
              <a:rPr kumimoji="1" lang="ko-KR" altLang="en-US" dirty="0"/>
              <a:t> 하나의 소스로부터 </a:t>
            </a:r>
            <a:r>
              <a:rPr kumimoji="1" lang="en-US" altLang="ko-KR" dirty="0"/>
              <a:t>(</a:t>
            </a:r>
            <a:r>
              <a:rPr kumimoji="1" lang="ko-KR" altLang="en-US" dirty="0"/>
              <a:t>하나의 스토어를 가짐을 의미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상태는 읽기 전용이다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변경 시키는 유일한 방법은 액션을 전달하는 일</a:t>
            </a:r>
            <a:r>
              <a:rPr kumimoji="1" lang="en-US" altLang="ko-KR" dirty="0"/>
              <a:t>)</a:t>
            </a:r>
          </a:p>
          <a:p>
            <a:r>
              <a:rPr kumimoji="1" lang="ko-Kore-KR" altLang="en-US" dirty="0"/>
              <a:t>변화는</a:t>
            </a:r>
            <a:r>
              <a:rPr kumimoji="1" lang="ko-KR" altLang="en-US" dirty="0"/>
              <a:t> 순수 함수로 작성되어야 한다 </a:t>
            </a:r>
            <a:r>
              <a:rPr kumimoji="1" lang="en-US" altLang="ko-KR" dirty="0"/>
              <a:t>(</a:t>
            </a:r>
            <a:r>
              <a:rPr kumimoji="1" lang="ko-KR" altLang="en-US" dirty="0"/>
              <a:t>외부의 상태를 변경시키지 않으면서 항상 동일한 </a:t>
            </a:r>
            <a:r>
              <a:rPr kumimoji="1" lang="ko-KR" altLang="en-US" dirty="0" err="1"/>
              <a:t>입력값에는</a:t>
            </a:r>
            <a:r>
              <a:rPr kumimoji="1" lang="ko-KR" altLang="en-US" dirty="0"/>
              <a:t> 동일한 결과값을 반환해야한다</a:t>
            </a:r>
            <a:r>
              <a:rPr kumimoji="1" lang="en-US" altLang="ko-KR" dirty="0"/>
              <a:t>.)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8855B-56A9-B241-9FBB-64AB22843BBA}" type="slidenum">
              <a:rPr kumimoji="1" lang="x-none" altLang="en-US" smtClean="0"/>
              <a:t>15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1413912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리덕스를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사용하면 상태 값을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컴포넌트에 종속시키지 않고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상태 관리를 컴포넌트의 바깥에서 관리 할 수 있게 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altLang="ko-K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들어서 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일어나는 변화가 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반영된다고 했을 때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fontAlgn="base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컴포넌트는 스토어에 구독을 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fontAlgn="base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구독 하는 과정에서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 함수가 스토어한테 전달이 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fontAlgn="base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나중에 스토어의 상태 값에 변동이 생긴다면 전달 받았던 함수를 호출해준다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8855B-56A9-B241-9FBB-64AB22843BBA}" type="slidenum">
              <a:rPr kumimoji="1" lang="x-none" altLang="en-US" smtClean="0"/>
              <a:t>16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2869536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컴포넌트에서 어떤 이벤트가 생겨서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상태를 변화 할 일이 생김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때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dispatch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함수를 통하여 액션을 스토어한테 던져준다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fontAlgn="base"/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액션은 상태에 변화를 일으킬 때 참조 할 수 있는 객체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액션 객체는 필수적으로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값을 가지고 있어야 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fontAlgn="base"/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type: 'INCREMENT' }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 객체를 전달 받게 된다면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fontAlgn="base"/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리덕스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스토어는 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상태에 값을 더해야 하는구나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하고 액션을 참조하게 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추가적으로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상태값에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더해야 한다면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액션 객체를 만들게 된다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ex)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type: 'INCREMENT', diff: 2 }</a:t>
            </a:r>
          </a:p>
          <a:p>
            <a:pPr fontAlgn="base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나중에 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값을 참고해서 기존 값에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더하게 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8855B-56A9-B241-9FBB-64AB22843BBA}" type="slidenum">
              <a:rPr kumimoji="1" lang="x-none" altLang="en-US" smtClean="0"/>
              <a:t>17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6549968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액션 객체를 받으면 전달받은 액션의 타입에 따라 어떻게 상태를 업데이트 해야 할지 정의를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해줘야함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업데이트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로직을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정의하는 함수를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리듀서라고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부른다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fontAlgn="base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INCREMENT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액션이 들어오면 숫자를 더해주고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DECREMENT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액션이 들어오면 숫자를 감소시키는 작업을 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리듀서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함수는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두가지의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받는다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altLang="ko-K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state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상태</a:t>
            </a:r>
          </a:p>
          <a:p>
            <a:pPr fontAlgn="base"/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action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액션 객체</a:t>
            </a:r>
          </a:p>
          <a:p>
            <a:pPr fontAlgn="base"/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두가지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파라미터를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참조하여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새로운 상태 객체를 만들어 반환한다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8855B-56A9-B241-9FBB-64AB22843BBA}" type="slidenum">
              <a:rPr kumimoji="1" lang="x-none" altLang="en-US" smtClean="0"/>
              <a:t>18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7119746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상태에 변화가 생기면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이전에 컴포넌트가 스토어한테 구독 할 때 전달해줬었던 함수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listener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호출 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fontAlgn="base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통해 컴포넌트는 새로운 상태를 받게 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이에 따라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리렌더링을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하게 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pPr fontAlgn="base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기존에는 부모에서 자식의 자식의 자식까지 상태가 흘렀었는데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fontAlgn="base"/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리덕스를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사용하면 스토어를 사용하여 상태를 컴포넌트 구조의 바깥에 두고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스토어를 중간자로 두고 상태를 업데이트 하거나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새로운 상태를 전달받는다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fontAlgn="base"/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컴포넌트를 거쳐서 받아올 필요 없이 아무리 깊숙한 컴포넌트에 있다 하더라도 직속 부모에게서 받아오는 것 처럼 원하는 상태 값을 골라서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편리하게 받아올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38855B-56A9-B241-9FBB-64AB22843BBA}" type="slidenum">
              <a:rPr kumimoji="1" lang="x-none" altLang="en-US" smtClean="0"/>
              <a:t>19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7731337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8855B-56A9-B241-9FBB-64AB22843BBA}" type="slidenum">
              <a:rPr kumimoji="1" lang="x-none" altLang="en-US" smtClean="0"/>
              <a:t>23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9552542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35ED-65C7-4557-A875-C675A095C5C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5627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redux-saga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실습 전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Generator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문법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작동방식을 이해해보자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제너레이터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함수를 만들 때에는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function*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이라는 키워드를 사용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제너레이터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함수를 호출했을 때는 반환되는 객체를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제너레이터라고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부른다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dirty="0" err="1"/>
              <a:t>generator.next</a:t>
            </a:r>
            <a:r>
              <a:rPr lang="en-US" altLang="ko-KR" dirty="0"/>
              <a:t>() </a:t>
            </a:r>
            <a:r>
              <a:rPr lang="ko-KR" altLang="en-US" dirty="0"/>
              <a:t>를 호출해야만 코드가 실행되며</a:t>
            </a:r>
            <a:r>
              <a:rPr lang="en-US" altLang="ko-KR" dirty="0"/>
              <a:t>, yield</a:t>
            </a:r>
            <a:r>
              <a:rPr lang="ko-KR" altLang="en-US" dirty="0"/>
              <a:t>를 한 값을 반환하고 코드의 흐름을 멈춘다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코드의 흐름이 멈추고 나서 </a:t>
            </a:r>
            <a:r>
              <a:rPr lang="en-US" altLang="ko-KR" dirty="0" err="1"/>
              <a:t>generator.next</a:t>
            </a:r>
            <a:r>
              <a:rPr lang="en-US" altLang="ko-KR" dirty="0"/>
              <a:t>() </a:t>
            </a:r>
            <a:r>
              <a:rPr lang="ko-KR" altLang="en-US" dirty="0"/>
              <a:t>를 다시 호출하면 흐름이 이어서 다시 시작된다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35ED-65C7-4557-A875-C675A095C5C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993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데이터</a:t>
            </a:r>
            <a:r>
              <a:rPr kumimoji="1" lang="ko-KR" altLang="en-US" dirty="0"/>
              <a:t> 흐름 관리 라이브러리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선호도</a:t>
            </a:r>
            <a:r>
              <a:rPr kumimoji="1" lang="en-US" altLang="ko-KR" dirty="0"/>
              <a:t>/</a:t>
            </a:r>
            <a:r>
              <a:rPr kumimoji="1" lang="ko-KR" altLang="en-US" dirty="0"/>
              <a:t>인지도 차트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8855B-56A9-B241-9FBB-64AB22843BBA}" type="slidenum">
              <a:rPr kumimoji="1" lang="x-none" altLang="en-US" smtClean="0"/>
              <a:t>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7849638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redux-saga</a:t>
            </a:r>
            <a:r>
              <a:rPr lang="ko-KR" altLang="en-US" dirty="0"/>
              <a:t>가</a:t>
            </a:r>
            <a:r>
              <a:rPr lang="en-US" altLang="ko-KR" dirty="0"/>
              <a:t> Generator</a:t>
            </a:r>
            <a:r>
              <a:rPr lang="ko-KR" altLang="en-US" dirty="0"/>
              <a:t>를 통해 액션을 모니터링 하는 간단 예제 코드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35ED-65C7-4557-A875-C675A095C5C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8387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35ED-65C7-4557-A875-C675A095C5C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1412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연습을 위해 가짜 </a:t>
            </a:r>
            <a:r>
              <a:rPr lang="en-US" altLang="ko-KR" dirty="0"/>
              <a:t>API </a:t>
            </a:r>
            <a:r>
              <a:rPr lang="ko-KR" altLang="en-US" dirty="0"/>
              <a:t>서버를 </a:t>
            </a:r>
            <a:r>
              <a:rPr lang="en-US" altLang="ko-KR" dirty="0"/>
              <a:t>json-server </a:t>
            </a:r>
            <a:r>
              <a:rPr lang="ko-KR" altLang="en-US" dirty="0"/>
              <a:t>를 사용하여 만들 예정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도구를 사용하면 </a:t>
            </a:r>
            <a:r>
              <a:rPr lang="en-US" altLang="ko-KR" dirty="0"/>
              <a:t>json </a:t>
            </a:r>
            <a:r>
              <a:rPr lang="ko-KR" altLang="en-US" dirty="0"/>
              <a:t>파일 하나만 있으면 연습용 서버를 쉽게 구성 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프로젝트 디렉터리에</a:t>
            </a:r>
            <a:r>
              <a:rPr lang="en-US" altLang="ko-KR" dirty="0"/>
              <a:t>(</a:t>
            </a:r>
            <a:r>
              <a:rPr lang="en-US" altLang="ko-KR" dirty="0" err="1"/>
              <a:t>src</a:t>
            </a:r>
            <a:r>
              <a:rPr lang="en-US" altLang="ko-KR" dirty="0"/>
              <a:t> </a:t>
            </a:r>
            <a:r>
              <a:rPr lang="ko-KR" altLang="en-US" dirty="0"/>
              <a:t>디렉터리 밖</a:t>
            </a:r>
            <a:r>
              <a:rPr lang="en-US" altLang="ko-KR" dirty="0"/>
              <a:t>) </a:t>
            </a:r>
            <a:r>
              <a:rPr lang="en-US" altLang="ko-KR" dirty="0" err="1"/>
              <a:t>data.json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Package.json</a:t>
            </a:r>
            <a:r>
              <a:rPr lang="en-US" altLang="ko-KR" baseline="0" dirty="0"/>
              <a:t> 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proxy </a:t>
            </a:r>
            <a:r>
              <a:rPr lang="ko-KR" altLang="en-US" baseline="0" dirty="0"/>
              <a:t>설정</a:t>
            </a:r>
            <a:r>
              <a:rPr lang="en-US" altLang="ko-KR" baseline="0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3D35ED-65C7-4557-A875-C675A095C5C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931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만족도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8855B-56A9-B241-9FBB-64AB22843BBA}" type="slidenum">
              <a:rPr kumimoji="1" lang="x-none" altLang="en-US" smtClean="0"/>
              <a:t>6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713724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관심도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8855B-56A9-B241-9FBB-64AB22843BBA}" type="slidenum">
              <a:rPr kumimoji="1" lang="x-none" altLang="en-US" smtClean="0"/>
              <a:t>7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164835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인지도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8855B-56A9-B241-9FBB-64AB22843BBA}" type="slidenum">
              <a:rPr kumimoji="1" lang="x-none" altLang="en-US" smtClean="0"/>
              <a:t>8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103201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리덕스가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등장하기 이전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프론트엔드에서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데이터 흐름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형상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관리하는 방식은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MVC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패턴이었다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(AngularJS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대표적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보안업체 방패처럼 생긴 아이콘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" altLang="ko-Kore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데이터의 형식이나 구조를 관리한다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" altLang="ko-Kore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사용자에게 보여지는 부분을 담당한다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" altLang="ko-Kore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변화하는 데이터를 관리한다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발생하는 이벤트로 변경되는 데이터나 서버로부터 받은 변경된 데이터를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업데이트 해준다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프론트에서는 </a:t>
            </a:r>
            <a:r>
              <a:rPr kumimoji="1" lang="en-US" altLang="ko-KR" dirty="0"/>
              <a:t>MVC</a:t>
            </a:r>
            <a:r>
              <a:rPr kumimoji="1" lang="ko-KR" altLang="en-US" dirty="0"/>
              <a:t>보다는 </a:t>
            </a:r>
            <a:r>
              <a:rPr kumimoji="1" lang="en-US" altLang="ko-KR" dirty="0"/>
              <a:t>MV VM</a:t>
            </a:r>
            <a:r>
              <a:rPr kumimoji="1" lang="ko-KR" altLang="en-US" dirty="0"/>
              <a:t>이라는 용어로 많이 쓰임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8855B-56A9-B241-9FBB-64AB22843BBA}" type="slidenum">
              <a:rPr kumimoji="1" lang="x-none" altLang="en-US" smtClean="0"/>
              <a:t>9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915052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MVC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패턴의 큰 특징 중 하나가 ‘양방향 데이터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흐름’이다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모델이 변경된다면 뷰 또한 변경되고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사용자에 의해 뷰에서 변경이 일어난다면 모델 또한 변경된다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양방향 데이터 흐름은 설계하기 간단하고 코드 작성하기 쉬운 장점이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애플케이션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규모가 커진다면 문제가 생긴다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개의 모델이 여러 개의 뷰를 조작하고 한 개의 뷰가 여러 개의 모델을 조작한다면 데이터 흐름을 이해하기 힘들어진다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8855B-56A9-B241-9FBB-64AB22843BBA}" type="slidenum">
              <a:rPr kumimoji="1" lang="x-none" altLang="en-US" smtClean="0"/>
              <a:t>10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275413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페이스북에서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MVC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패턴으로 데이터 흐름을 관리하는 데 많은 어려움을 겪고 있었고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대안으로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Flux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새로운 아키텍처 패턴을 개발하였다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8855B-56A9-B241-9FBB-64AB22843BBA}" type="slidenum">
              <a:rPr kumimoji="1" lang="x-none" altLang="en-US" smtClean="0"/>
              <a:t>11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913283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년에는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Flux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구조에 ‘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Reducer’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결합한 ‘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Redux’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등장하게 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en-US" altLang="ko-Kore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Flux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그 전에 겪었던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MVC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에서의 문제들을 충분히 해결했는데 왜 굳이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리덕스를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사용해야 할까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</a:p>
          <a:p>
            <a:pPr marL="228600" indent="-228600">
              <a:buAutoNum type="arabicPeriod"/>
            </a:pP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리듀서의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구성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 렌더링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풍부한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미들웨어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에코시스템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좋은 개발자 경험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kumimoji="1"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간결성</a:t>
            </a:r>
            <a:endParaRPr kumimoji="1"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8855B-56A9-B241-9FBB-64AB22843BBA}" type="slidenum">
              <a:rPr kumimoji="1" lang="x-none" altLang="en-US" smtClean="0"/>
              <a:t>12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87065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AF5D86-16C5-934E-866E-82B4B3314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9234C47-2613-E34B-9768-3DB59C9D4C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583253-D192-7245-AADC-B8BB9595F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17816-100B-3240-9F0F-EBE67D646570}" type="datetimeFigureOut">
              <a:rPr kumimoji="1" lang="x-none" altLang="en-US" smtClean="0"/>
              <a:t>2020. 6. 30.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2FC272-B6A6-734D-8D7D-7D33F274F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622D5F-3E37-3D4F-989F-3CA8F82D6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6A14-09C7-4E44-A7A4-F2B4B1621385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806438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31D689-A446-7046-8D37-43A5E74C4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3E611D-4FAD-E245-8D76-F6B6372CBA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E1C314-BFFE-D54C-B7B0-89B98064A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17816-100B-3240-9F0F-EBE67D646570}" type="datetimeFigureOut">
              <a:rPr kumimoji="1" lang="x-none" altLang="en-US" smtClean="0"/>
              <a:t>2020. 6. 30.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887A42-0C70-5B40-8172-5920BF10B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266B98-216C-FB48-AE4B-FE9F93871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6A14-09C7-4E44-A7A4-F2B4B1621385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804349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61B31-97D3-224F-B551-A9386188CE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5E0643-919A-2947-B620-86507763AB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54ED75-FF5A-2943-8836-3FEE0EAD5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17816-100B-3240-9F0F-EBE67D646570}" type="datetimeFigureOut">
              <a:rPr kumimoji="1" lang="x-none" altLang="en-US" smtClean="0"/>
              <a:t>2020. 6. 30.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82AB76-C8B4-C047-A504-DB1A3C7AA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A8CFA7-180B-3746-95D7-9804C5356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6A14-09C7-4E44-A7A4-F2B4B1621385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269332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C861EA-9843-2545-857F-0EDD12832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05FD47-4516-7C48-A078-3616B51FC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26864E-865E-E54E-9D7F-9EE143B36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17816-100B-3240-9F0F-EBE67D646570}" type="datetimeFigureOut">
              <a:rPr kumimoji="1" lang="x-none" altLang="en-US" smtClean="0"/>
              <a:t>2020. 6. 30.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AE7F5D-D5A4-E64C-B1E6-52217E675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862071-34F2-A343-ABAB-957595316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6A14-09C7-4E44-A7A4-F2B4B1621385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895779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ADA64-6C57-3D4A-86B2-B3ED4ECC7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403EB8-896A-734B-8436-89045E10E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BA71F6-DE08-A842-BF6C-AD2C357F2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17816-100B-3240-9F0F-EBE67D646570}" type="datetimeFigureOut">
              <a:rPr kumimoji="1" lang="x-none" altLang="en-US" smtClean="0"/>
              <a:t>2020. 6. 30.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C1834E-2C74-1244-A7F1-8CEBE1736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745660-B3E6-5947-AD86-0ACC1F6F5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6A14-09C7-4E44-A7A4-F2B4B1621385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509444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D31E60-D981-5E4D-B65D-4397EC389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F4F2BF-CB72-F848-BF1F-8D1B652561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F17C8F-0CEF-9942-86F8-4EAC4D3CBB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165573-32B9-784B-959C-4DB9CE9F4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17816-100B-3240-9F0F-EBE67D646570}" type="datetimeFigureOut">
              <a:rPr kumimoji="1" lang="x-none" altLang="en-US" smtClean="0"/>
              <a:t>2020. 6. 30.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1A156C-B2C3-9847-85FE-CE4E5F463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B9DA07-4CDA-034B-8C67-F4EE2A5BF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6A14-09C7-4E44-A7A4-F2B4B1621385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047521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A0673-5B76-1D45-B1FC-9FA6C2A42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28FD68-7779-8B4E-9E23-2589090DB1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2300E2-7301-0542-84C6-ABF7EED958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ECD61E1-B467-954D-BB9D-4812958C5F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940B780-AE7E-0B4B-BC7E-7878651D6C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08E07B0-B7E6-264C-93B2-C443F39E0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17816-100B-3240-9F0F-EBE67D646570}" type="datetimeFigureOut">
              <a:rPr kumimoji="1" lang="x-none" altLang="en-US" smtClean="0"/>
              <a:t>2020. 6. 30.</a:t>
            </a:fld>
            <a:endParaRPr kumimoji="1" lang="x-none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3CF59D9-085F-BC4F-93D6-5E5CBD3CC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5379CE9-C17A-9844-8866-5818288A2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6A14-09C7-4E44-A7A4-F2B4B1621385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767506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81E71F-951C-E542-B9D3-92217A2E7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E068AB0-8BEB-8247-A5A3-F5AD42077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17816-100B-3240-9F0F-EBE67D646570}" type="datetimeFigureOut">
              <a:rPr kumimoji="1" lang="x-none" altLang="en-US" smtClean="0"/>
              <a:t>2020. 6. 30.</a:t>
            </a:fld>
            <a:endParaRPr kumimoji="1" lang="x-none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869BCAD-380A-F94D-BB65-04905F1C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926454-F41E-BA4E-812E-DB5A5E602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6A14-09C7-4E44-A7A4-F2B4B1621385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897940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A6F5781-A8EF-DC40-A615-E087F9BCE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17816-100B-3240-9F0F-EBE67D646570}" type="datetimeFigureOut">
              <a:rPr kumimoji="1" lang="x-none" altLang="en-US" smtClean="0"/>
              <a:t>2020. 6. 30.</a:t>
            </a:fld>
            <a:endParaRPr kumimoji="1" lang="x-none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E36326-76F8-B54B-BF5F-5D6EBCF11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68BC11-A043-E54C-AF01-915C71B65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6A14-09C7-4E44-A7A4-F2B4B1621385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076166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A88ABB-979B-4B44-A68D-BF04B9CEA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A82A90-A6F2-EB45-BECB-172C9689B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6E6B5C-9B6A-874E-9829-3B4E28B79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9208F2-4448-B74C-8F79-F4D8D806E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17816-100B-3240-9F0F-EBE67D646570}" type="datetimeFigureOut">
              <a:rPr kumimoji="1" lang="x-none" altLang="en-US" smtClean="0"/>
              <a:t>2020. 6. 30.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F84897-B227-1246-932E-F4E5D24C2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253770-1759-3449-8414-6904DBBA3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6A14-09C7-4E44-A7A4-F2B4B1621385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687989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765423-8048-8C45-A4CB-96FCCECC9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9BB9782-C0FB-624B-BA12-F8FF53695D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DD3052-91DB-A945-A379-9077C50267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49CE37-AD83-5047-A491-083AC946E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17816-100B-3240-9F0F-EBE67D646570}" type="datetimeFigureOut">
              <a:rPr kumimoji="1" lang="x-none" altLang="en-US" smtClean="0"/>
              <a:t>2020. 6. 30.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E968D9-C3F2-2C4C-B31F-B150F1E9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27438F-4F77-8E44-8D51-2F434F23E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46A14-09C7-4E44-A7A4-F2B4B1621385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841953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A45CE6A-214D-B04F-9DF6-90D24802B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AA365B-F9FF-C948-B3DF-5A0680CB0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E41815-366C-B240-868D-F4D76C74AE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317816-100B-3240-9F0F-EBE67D646570}" type="datetimeFigureOut">
              <a:rPr kumimoji="1" lang="x-none" altLang="en-US" smtClean="0"/>
              <a:t>2020. 6. 30.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699F4F-B0A2-954F-9D52-E6B3FEE5A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04AC55-3C5D-2145-8921-276C2509E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46A14-09C7-4E44-A7A4-F2B4B1621385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054812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tackoverflow.com/questions/32461229/why-use-redux-over-facebook-flux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edium.com/lunit/redux%EA%B0%80-%ED%95%84%EC%9A%94%ED%95%98%EB%8B%A4%EB%8A%94-%EA%B2%83%EC%9D%84-%EC%96%B8%EC%A0%9C-%EC%95%8C-%EC%88%98-%EC%9E%88%EB%82%98%EC%9A%94-426a148da64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edux.js.org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almoxisus/redux-devtools-extension" TargetMode="External"/><Relationship Id="rId2" Type="http://schemas.openxmlformats.org/officeDocument/2006/relationships/hyperlink" Target="https://github.com/nkiateam/react-redux-tutorial.git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hyperlink" Target="https://open.kakao.com/o/gKAK1mjc" TargetMode="External"/><Relationship Id="rId4" Type="http://schemas.openxmlformats.org/officeDocument/2006/relationships/hyperlink" Target="https://www.npmjs.com/package/redux-devtools-extension#usage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dux-saga/redux-saga" TargetMode="External"/><Relationship Id="rId2" Type="http://schemas.openxmlformats.org/officeDocument/2006/relationships/hyperlink" Target="https://github.com/reduxjs/redux-thunk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pmjs.com/package/redux-promise-middleware" TargetMode="External"/><Relationship Id="rId4" Type="http://schemas.openxmlformats.org/officeDocument/2006/relationships/hyperlink" Target="https://redux-observable.js.org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reduxjs/redux-thunk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pierremaoui/using-websockets-with-redux-sagas-a2bf26467cab" TargetMode="External"/><Relationship Id="rId2" Type="http://schemas.openxmlformats.org/officeDocument/2006/relationships/hyperlink" Target="https://github.com/redux-saga/redux-saga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ko/docs/Web/JavaScript/Reference/Global_Objects/Generator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redux-devtools-extension#usag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2019.stateofjs.com/ko/data-layer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hyperlink" Target="http://aalmiray.github.io/griffon-pattern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5A0202-3FA4-E74F-AF74-EB7029244FCC}"/>
              </a:ext>
            </a:extLst>
          </p:cNvPr>
          <p:cNvSpPr txBox="1"/>
          <p:nvPr/>
        </p:nvSpPr>
        <p:spPr>
          <a:xfrm>
            <a:off x="1956886" y="2767280"/>
            <a:ext cx="82782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8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React Redux </a:t>
            </a:r>
            <a:r>
              <a:rPr kumimoji="1" lang="ko-KR" altLang="en-US" sz="8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심화</a:t>
            </a:r>
            <a:endParaRPr kumimoji="1" lang="x-none" altLang="en-US" sz="8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2603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표지판, 텍스트, 거리, 측정기이(가) 표시된 사진&#10;&#10;자동 생성된 설명">
            <a:extLst>
              <a:ext uri="{FF2B5EF4-FFF2-40B4-BE49-F238E27FC236}">
                <a16:creationId xmlns:a16="http://schemas.microsoft.com/office/drawing/2014/main" id="{C7B59C57-2ED4-6B48-9A9B-27E5D3811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210" y="552585"/>
            <a:ext cx="7731579" cy="43812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EDCEA8-7C7E-F14E-B333-BFF9D74CBFBC}"/>
              </a:ext>
            </a:extLst>
          </p:cNvPr>
          <p:cNvSpPr txBox="1"/>
          <p:nvPr/>
        </p:nvSpPr>
        <p:spPr>
          <a:xfrm>
            <a:off x="2230210" y="5064442"/>
            <a:ext cx="808907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latin typeface="+mn-ea"/>
              </a:rPr>
              <a:t>규모가 커질 수록 </a:t>
            </a:r>
            <a:endParaRPr kumimoji="1" lang="en-US" altLang="ko-KR" sz="4400" b="1" dirty="0">
              <a:latin typeface="+mn-ea"/>
            </a:endParaRPr>
          </a:p>
          <a:p>
            <a:r>
              <a:rPr kumimoji="1" lang="ko-KR" altLang="en-US" sz="4400" b="1" dirty="0">
                <a:latin typeface="+mn-ea"/>
              </a:rPr>
              <a:t>데이터 흐름을 이해하기 </a:t>
            </a:r>
            <a:r>
              <a:rPr kumimoji="1" lang="ko-KR" altLang="en-US" sz="4400" b="1" dirty="0" err="1">
                <a:latin typeface="+mn-ea"/>
              </a:rPr>
              <a:t>어려워짐</a:t>
            </a:r>
            <a:endParaRPr kumimoji="1" lang="x-none" altLang="en-US" sz="4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39236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BA1B3D-DBC8-2748-ADA5-CB383C330DFD}"/>
              </a:ext>
            </a:extLst>
          </p:cNvPr>
          <p:cNvSpPr txBox="1"/>
          <p:nvPr/>
        </p:nvSpPr>
        <p:spPr>
          <a:xfrm>
            <a:off x="292809" y="330476"/>
            <a:ext cx="74799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latin typeface="+mn-ea"/>
              </a:rPr>
              <a:t>2014</a:t>
            </a:r>
            <a:r>
              <a:rPr kumimoji="1" lang="ko-KR" altLang="en-US" sz="4400" b="1" dirty="0">
                <a:latin typeface="+mn-ea"/>
              </a:rPr>
              <a:t>년 등장한 </a:t>
            </a:r>
            <a:r>
              <a:rPr kumimoji="1" lang="en-US" altLang="ko-KR" sz="4400" b="1" dirty="0">
                <a:latin typeface="+mn-ea"/>
              </a:rPr>
              <a:t>Flux </a:t>
            </a:r>
            <a:r>
              <a:rPr kumimoji="1" lang="ko-KR" altLang="en-US" sz="4400" b="1" dirty="0" err="1">
                <a:latin typeface="+mn-ea"/>
              </a:rPr>
              <a:t>아키텍쳐</a:t>
            </a:r>
            <a:endParaRPr kumimoji="1" lang="x-none" altLang="en-US" sz="4400" b="1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2CD2AC-168D-594F-B409-73100B344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6132"/>
            <a:ext cx="12192000" cy="3685735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4DF9ECF3-5134-6444-8479-90BAB4B5C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38285" y="4956674"/>
            <a:ext cx="1437373" cy="14373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EB1AD3-17B7-ED4C-9911-7507CAB0CFC9}"/>
              </a:ext>
            </a:extLst>
          </p:cNvPr>
          <p:cNvSpPr txBox="1"/>
          <p:nvPr/>
        </p:nvSpPr>
        <p:spPr>
          <a:xfrm>
            <a:off x="4032775" y="5373361"/>
            <a:ext cx="49055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latin typeface="+mn-ea"/>
              </a:rPr>
              <a:t>단 방향 데이터 흐름</a:t>
            </a:r>
            <a:endParaRPr kumimoji="1" lang="x-none" altLang="en-US" sz="4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9502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59AA964-E8D5-604F-8A17-359419F88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047750"/>
            <a:ext cx="8382000" cy="4762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BEAC65-50CA-8647-BFE8-66D7211E496F}"/>
              </a:ext>
            </a:extLst>
          </p:cNvPr>
          <p:cNvSpPr txBox="1"/>
          <p:nvPr/>
        </p:nvSpPr>
        <p:spPr>
          <a:xfrm>
            <a:off x="292809" y="330476"/>
            <a:ext cx="71849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4400" b="1" dirty="0">
                <a:latin typeface="+mn-ea"/>
              </a:rPr>
              <a:t>Redux = (Red)</a:t>
            </a:r>
            <a:r>
              <a:rPr kumimoji="1" lang="en-US" altLang="en-US" sz="4400" b="1" dirty="0" err="1">
                <a:latin typeface="+mn-ea"/>
              </a:rPr>
              <a:t>ucer</a:t>
            </a:r>
            <a:r>
              <a:rPr kumimoji="1" lang="en-US" altLang="en-US" sz="4400" b="1" dirty="0">
                <a:latin typeface="+mn-ea"/>
              </a:rPr>
              <a:t> + Fl(</a:t>
            </a:r>
            <a:r>
              <a:rPr kumimoji="1" lang="en-US" altLang="en-US" sz="4400" b="1" dirty="0" err="1">
                <a:latin typeface="+mn-ea"/>
              </a:rPr>
              <a:t>ux</a:t>
            </a:r>
            <a:r>
              <a:rPr kumimoji="1" lang="en-US" altLang="en-US" sz="4400" b="1" dirty="0">
                <a:latin typeface="+mn-ea"/>
              </a:rPr>
              <a:t>)</a:t>
            </a:r>
            <a:endParaRPr kumimoji="1" lang="x-none" altLang="en-US" sz="4400" b="1" dirty="0"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A93AAFA-1344-334B-A08C-2B6D2D08A299}"/>
              </a:ext>
            </a:extLst>
          </p:cNvPr>
          <p:cNvSpPr/>
          <p:nvPr/>
        </p:nvSpPr>
        <p:spPr>
          <a:xfrm>
            <a:off x="2035628" y="6158192"/>
            <a:ext cx="81207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hlinkClick r:id="rId4"/>
              </a:rPr>
              <a:t>https://stackoverflow.com/questions/32461229/why-use-redux-over-facebook-flux</a:t>
            </a:r>
            <a:endParaRPr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3C78B6-E514-C044-BE47-C3EF82B8E7FE}"/>
              </a:ext>
            </a:extLst>
          </p:cNvPr>
          <p:cNvSpPr txBox="1"/>
          <p:nvPr/>
        </p:nvSpPr>
        <p:spPr>
          <a:xfrm>
            <a:off x="4444360" y="5897326"/>
            <a:ext cx="3320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Flux</a:t>
            </a:r>
            <a:r>
              <a:rPr kumimoji="1" lang="ko-Kore-KR" altLang="en-US" dirty="0"/>
              <a:t>대신</a:t>
            </a:r>
            <a:r>
              <a:rPr kumimoji="1" lang="ko-KR" altLang="en-US" dirty="0"/>
              <a:t> </a:t>
            </a:r>
            <a:r>
              <a:rPr kumimoji="1" lang="en-US" altLang="ko-KR" dirty="0"/>
              <a:t>Redux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사용하는 이유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70943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3B23ECB-E9C0-1D44-A619-8E2FE1F80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00" y="412750"/>
            <a:ext cx="6985000" cy="6032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0C47BC-A911-534C-8EB1-35D38C22774F}"/>
              </a:ext>
            </a:extLst>
          </p:cNvPr>
          <p:cNvSpPr txBox="1"/>
          <p:nvPr/>
        </p:nvSpPr>
        <p:spPr>
          <a:xfrm>
            <a:off x="292809" y="330476"/>
            <a:ext cx="48958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latin typeface="+mn-ea"/>
              </a:rPr>
              <a:t>언제 사용해야할까</a:t>
            </a:r>
            <a:r>
              <a:rPr kumimoji="1" lang="en-US" altLang="ko-KR" sz="4400" b="1" dirty="0">
                <a:latin typeface="+mn-ea"/>
              </a:rPr>
              <a:t>?</a:t>
            </a:r>
            <a:endParaRPr kumimoji="1" lang="x-none" altLang="en-US" sz="4400" b="1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B53B30A-D715-3548-AD17-60A300D0CDD3}"/>
              </a:ext>
            </a:extLst>
          </p:cNvPr>
          <p:cNvSpPr/>
          <p:nvPr/>
        </p:nvSpPr>
        <p:spPr>
          <a:xfrm>
            <a:off x="261257" y="6065859"/>
            <a:ext cx="119307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dirty="0">
                <a:hlinkClick r:id="rId4"/>
              </a:rPr>
              <a:t>https://medium.com/lunit/redux%EA%B0%80-%ED%95%84%EC%9A%94%ED%95%98%EB%8B%A4%EB%8A%94-%EA%B2%83%EC%9D%84-%EC%96%B8%EC%A0%9C-%EC%95%8C-%EC%88%98-%EC%9E%88%EB%82%98%EC%9A%94-426a148da64d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99181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374" y="386682"/>
            <a:ext cx="9712015" cy="608463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A85B8FA-FE44-084C-8C8A-B3DE99A2EF29}"/>
              </a:ext>
            </a:extLst>
          </p:cNvPr>
          <p:cNvSpPr/>
          <p:nvPr/>
        </p:nvSpPr>
        <p:spPr>
          <a:xfrm>
            <a:off x="5090692" y="6101986"/>
            <a:ext cx="2010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dirty="0">
                <a:hlinkClick r:id="rId4"/>
              </a:rPr>
              <a:t>https://redux.js.org</a:t>
            </a:r>
            <a:endParaRPr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844909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A34FB2-E749-3C41-A2FB-370905B4D446}"/>
              </a:ext>
            </a:extLst>
          </p:cNvPr>
          <p:cNvSpPr txBox="1"/>
          <p:nvPr/>
        </p:nvSpPr>
        <p:spPr>
          <a:xfrm>
            <a:off x="611987" y="304598"/>
            <a:ext cx="37818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dirty="0" err="1"/>
              <a:t>리덕스의</a:t>
            </a:r>
            <a:r>
              <a:rPr kumimoji="1" lang="ko-KR" altLang="en-US" sz="4400" dirty="0"/>
              <a:t> </a:t>
            </a:r>
            <a:r>
              <a:rPr kumimoji="1" lang="en-US" altLang="ko-KR" sz="4400" dirty="0"/>
              <a:t>3</a:t>
            </a:r>
            <a:r>
              <a:rPr kumimoji="1" lang="ko-KR" altLang="en-US" sz="4400" dirty="0"/>
              <a:t>원칙</a:t>
            </a:r>
            <a:endParaRPr kumimoji="1" lang="en-US" altLang="ko-KR" sz="4400" dirty="0"/>
          </a:p>
        </p:txBody>
      </p:sp>
      <p:pic>
        <p:nvPicPr>
          <p:cNvPr id="11" name="그림 10" descr="조류이(가) 표시된 사진&#10;&#10;자동 생성된 설명">
            <a:extLst>
              <a:ext uri="{FF2B5EF4-FFF2-40B4-BE49-F238E27FC236}">
                <a16:creationId xmlns:a16="http://schemas.microsoft.com/office/drawing/2014/main" id="{429505E6-6982-094A-82DA-F6FE6652A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51" y="1534886"/>
            <a:ext cx="10617200" cy="1524000"/>
          </a:xfrm>
          <a:prstGeom prst="rect">
            <a:avLst/>
          </a:prstGeom>
        </p:spPr>
      </p:pic>
      <p:pic>
        <p:nvPicPr>
          <p:cNvPr id="14" name="그림 13" descr="조류이(가) 표시된 사진&#10;&#10;자동 생성된 설명">
            <a:extLst>
              <a:ext uri="{FF2B5EF4-FFF2-40B4-BE49-F238E27FC236}">
                <a16:creationId xmlns:a16="http://schemas.microsoft.com/office/drawing/2014/main" id="{B17666C0-28E6-C342-A927-4DA94AE0F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51" y="3254829"/>
            <a:ext cx="10617200" cy="1524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6BDD4E2-089E-7348-8E76-4C51AC2788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451" y="4644682"/>
            <a:ext cx="106172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539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225" y="1407409"/>
            <a:ext cx="9353550" cy="4705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A34FB2-E749-3C41-A2FB-370905B4D446}"/>
              </a:ext>
            </a:extLst>
          </p:cNvPr>
          <p:cNvSpPr txBox="1"/>
          <p:nvPr/>
        </p:nvSpPr>
        <p:spPr>
          <a:xfrm>
            <a:off x="292809" y="330476"/>
            <a:ext cx="35269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latin typeface="+mn-ea"/>
              </a:rPr>
              <a:t>개념 이해하기</a:t>
            </a:r>
            <a:endParaRPr kumimoji="1" lang="x-none" altLang="en-US" sz="4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8076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A34FB2-E749-3C41-A2FB-370905B4D446}"/>
              </a:ext>
            </a:extLst>
          </p:cNvPr>
          <p:cNvSpPr txBox="1"/>
          <p:nvPr/>
        </p:nvSpPr>
        <p:spPr>
          <a:xfrm>
            <a:off x="292809" y="330476"/>
            <a:ext cx="35269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latin typeface="+mn-ea"/>
              </a:rPr>
              <a:t>개념 이해하기</a:t>
            </a:r>
            <a:endParaRPr kumimoji="1" lang="x-none" altLang="en-US" sz="4400" b="1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931" y="1426510"/>
            <a:ext cx="895350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41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850" y="1385887"/>
            <a:ext cx="9258300" cy="4086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A34FB2-E749-3C41-A2FB-370905B4D446}"/>
              </a:ext>
            </a:extLst>
          </p:cNvPr>
          <p:cNvSpPr txBox="1"/>
          <p:nvPr/>
        </p:nvSpPr>
        <p:spPr>
          <a:xfrm>
            <a:off x="292809" y="330476"/>
            <a:ext cx="35269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latin typeface="+mn-ea"/>
              </a:rPr>
              <a:t>개념 이해하기</a:t>
            </a:r>
            <a:endParaRPr kumimoji="1" lang="x-none" altLang="en-US" sz="4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28698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037" y="1209443"/>
            <a:ext cx="9305925" cy="5219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A34FB2-E749-3C41-A2FB-370905B4D446}"/>
              </a:ext>
            </a:extLst>
          </p:cNvPr>
          <p:cNvSpPr txBox="1"/>
          <p:nvPr/>
        </p:nvSpPr>
        <p:spPr>
          <a:xfrm>
            <a:off x="292809" y="330476"/>
            <a:ext cx="35269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latin typeface="+mn-ea"/>
              </a:rPr>
              <a:t>개념 이해하기</a:t>
            </a:r>
            <a:endParaRPr kumimoji="1" lang="x-none" altLang="en-US" sz="4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32304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8F3F5A-CCF2-254F-B574-1CC563A4A2E3}"/>
              </a:ext>
            </a:extLst>
          </p:cNvPr>
          <p:cNvSpPr txBox="1"/>
          <p:nvPr/>
        </p:nvSpPr>
        <p:spPr>
          <a:xfrm>
            <a:off x="218942" y="414676"/>
            <a:ext cx="21146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안내</a:t>
            </a:r>
            <a:endParaRPr kumimoji="1" lang="x-none" altLang="en-US" sz="8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0D6354-0A96-6E4D-AB16-C257C6A6723B}"/>
              </a:ext>
            </a:extLst>
          </p:cNvPr>
          <p:cNvSpPr txBox="1"/>
          <p:nvPr/>
        </p:nvSpPr>
        <p:spPr>
          <a:xfrm>
            <a:off x="1000580" y="4983348"/>
            <a:ext cx="96725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git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url</a:t>
            </a:r>
            <a:r>
              <a:rPr kumimoji="1" lang="en-US" altLang="ko-KR" dirty="0"/>
              <a:t>: </a:t>
            </a:r>
            <a:r>
              <a:rPr kumimoji="1" lang="en-US" altLang="ko-KR" dirty="0">
                <a:hlinkClick r:id="rId2"/>
              </a:rPr>
              <a:t>https://github.com/nkiateam/react-redux-tutorial.git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Redux </a:t>
            </a:r>
            <a:r>
              <a:rPr kumimoji="1" lang="en-US" altLang="ko-KR" dirty="0" err="1"/>
              <a:t>DevTools</a:t>
            </a:r>
            <a:r>
              <a:rPr kumimoji="1" lang="en-US" altLang="ko-KR" dirty="0"/>
              <a:t> </a:t>
            </a:r>
            <a:r>
              <a:rPr kumimoji="1" lang="ko-KR" altLang="en-US" dirty="0"/>
              <a:t>크롬확장프로그램 설치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lang="en" altLang="ko-Kore-KR" dirty="0">
                <a:hlinkClick r:id="rId3"/>
              </a:rPr>
              <a:t>https://github.com/zalmoxisus/redux-devtools-extension</a:t>
            </a:r>
            <a:endParaRPr lang="en" altLang="ko-Kore-KR" dirty="0"/>
          </a:p>
          <a:p>
            <a:r>
              <a:rPr kumimoji="1" lang="en-US" altLang="ko-KR" dirty="0"/>
              <a:t>Redux </a:t>
            </a:r>
            <a:r>
              <a:rPr kumimoji="1" lang="en-US" altLang="ko-KR" dirty="0" err="1"/>
              <a:t>DevTools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노드패키지</a:t>
            </a:r>
            <a:r>
              <a:rPr kumimoji="1" lang="ko-KR" altLang="en-US" dirty="0"/>
              <a:t> 설치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lang="en" altLang="ko-Kore-KR" dirty="0">
                <a:hlinkClick r:id="rId4"/>
              </a:rPr>
              <a:t>https://www.npmjs.com/package/redux-devtools-extension#usage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001B4E-A31C-834D-91BC-A0781CA1BA74}"/>
              </a:ext>
            </a:extLst>
          </p:cNvPr>
          <p:cNvSpPr txBox="1"/>
          <p:nvPr/>
        </p:nvSpPr>
        <p:spPr>
          <a:xfrm>
            <a:off x="1000579" y="2340429"/>
            <a:ext cx="81760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/>
              <a:t>오픈 </a:t>
            </a:r>
            <a:r>
              <a:rPr kumimoji="1" lang="ko-KR" altLang="en-US" sz="2800" dirty="0" err="1"/>
              <a:t>카카오톡방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:</a:t>
            </a:r>
            <a:r>
              <a:rPr kumimoji="1" lang="ko-KR" altLang="en-US" sz="2800" dirty="0"/>
              <a:t> </a:t>
            </a:r>
            <a:r>
              <a:rPr kumimoji="1" lang="en" altLang="ko-KR" sz="2800" dirty="0">
                <a:hlinkClick r:id="rId5"/>
              </a:rPr>
              <a:t>https://open.kakao.com/o/gKAK1mjc</a:t>
            </a:r>
            <a:endParaRPr kumimoji="1" lang="en" altLang="ko-KR" sz="2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1EC086-E444-4F49-8974-583BCBC9C3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5106" y="414676"/>
            <a:ext cx="1867994" cy="404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804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A34FB2-E749-3C41-A2FB-370905B4D446}"/>
              </a:ext>
            </a:extLst>
          </p:cNvPr>
          <p:cNvSpPr txBox="1"/>
          <p:nvPr/>
        </p:nvSpPr>
        <p:spPr>
          <a:xfrm>
            <a:off x="611987" y="304598"/>
            <a:ext cx="35269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개념 이해하기</a:t>
            </a:r>
            <a:endParaRPr kumimoji="1" lang="x-none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92BE3A3-29D7-A343-99E8-7BCFC4E6E5B9}"/>
              </a:ext>
            </a:extLst>
          </p:cNvPr>
          <p:cNvGrpSpPr/>
          <p:nvPr/>
        </p:nvGrpSpPr>
        <p:grpSpPr>
          <a:xfrm>
            <a:off x="1503704" y="2751889"/>
            <a:ext cx="9184593" cy="677111"/>
            <a:chOff x="1232828" y="2203871"/>
            <a:chExt cx="9184593" cy="67711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2F144F-726B-484A-9279-0B4F6B3CAB52}"/>
                </a:ext>
              </a:extLst>
            </p:cNvPr>
            <p:cNvSpPr txBox="1"/>
            <p:nvPr/>
          </p:nvSpPr>
          <p:spPr>
            <a:xfrm>
              <a:off x="1232828" y="2203872"/>
              <a:ext cx="10070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액션</a:t>
              </a:r>
              <a:endParaRPr kumimoji="1"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kumimoji="1"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(action)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5FF320-D5E3-F74F-B4DB-41CBFF49AD07}"/>
                </a:ext>
              </a:extLst>
            </p:cNvPr>
            <p:cNvSpPr txBox="1"/>
            <p:nvPr/>
          </p:nvSpPr>
          <p:spPr>
            <a:xfrm>
              <a:off x="2585576" y="2203874"/>
              <a:ext cx="18229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액션 생성 함수</a:t>
              </a:r>
              <a:endParaRPr kumimoji="1"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kumimoji="1"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(action creator)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A680FF-29BE-6C45-BC99-C2D34221B0D8}"/>
                </a:ext>
              </a:extLst>
            </p:cNvPr>
            <p:cNvSpPr txBox="1"/>
            <p:nvPr/>
          </p:nvSpPr>
          <p:spPr>
            <a:xfrm>
              <a:off x="4754252" y="2234651"/>
              <a:ext cx="11592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리듀서</a:t>
              </a:r>
              <a:endParaRPr kumimoji="1"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kumimoji="1"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(reducer)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B10DC7-614E-4D40-BB0B-2E0340F68A42}"/>
                </a:ext>
              </a:extLst>
            </p:cNvPr>
            <p:cNvSpPr txBox="1"/>
            <p:nvPr/>
          </p:nvSpPr>
          <p:spPr>
            <a:xfrm>
              <a:off x="6259285" y="2203873"/>
              <a:ext cx="8803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스토어</a:t>
              </a:r>
              <a:endParaRPr kumimoji="1"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kumimoji="1"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(store)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D7258D-A368-E542-BA48-A62009AFD74C}"/>
                </a:ext>
              </a:extLst>
            </p:cNvPr>
            <p:cNvSpPr txBox="1"/>
            <p:nvPr/>
          </p:nvSpPr>
          <p:spPr>
            <a:xfrm>
              <a:off x="7485395" y="2203871"/>
              <a:ext cx="12442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디스패치</a:t>
              </a:r>
              <a:endParaRPr kumimoji="1"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kumimoji="1"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(dispatch)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D2BFE8-49F0-AD4A-8CFA-BD6C02135E67}"/>
                </a:ext>
              </a:extLst>
            </p:cNvPr>
            <p:cNvSpPr txBox="1"/>
            <p:nvPr/>
          </p:nvSpPr>
          <p:spPr>
            <a:xfrm>
              <a:off x="9075387" y="2203871"/>
              <a:ext cx="13420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구독</a:t>
              </a:r>
              <a:endParaRPr kumimoji="1"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kumimoji="1"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(subscribe)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8881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A34FB2-E749-3C41-A2FB-370905B4D446}"/>
              </a:ext>
            </a:extLst>
          </p:cNvPr>
          <p:cNvSpPr txBox="1"/>
          <p:nvPr/>
        </p:nvSpPr>
        <p:spPr>
          <a:xfrm>
            <a:off x="189094" y="347730"/>
            <a:ext cx="2618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latin typeface="+mn-ea"/>
              </a:rPr>
              <a:t>개념 이해하기</a:t>
            </a:r>
            <a:endParaRPr kumimoji="1" lang="x-none" altLang="en-US" sz="3200" b="1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F144F-726B-484A-9279-0B4F6B3CAB52}"/>
              </a:ext>
            </a:extLst>
          </p:cNvPr>
          <p:cNvSpPr txBox="1"/>
          <p:nvPr/>
        </p:nvSpPr>
        <p:spPr>
          <a:xfrm>
            <a:off x="3548183" y="378506"/>
            <a:ext cx="827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>
                <a:latin typeface="+mn-ea"/>
              </a:rPr>
              <a:t>액션</a:t>
            </a:r>
            <a:endParaRPr kumimoji="1" lang="en-US" altLang="ko-KR" sz="1400" b="1" dirty="0">
              <a:latin typeface="+mn-ea"/>
            </a:endParaRPr>
          </a:p>
          <a:p>
            <a:pPr algn="ctr"/>
            <a:r>
              <a:rPr kumimoji="1" lang="en-US" altLang="ko-KR" sz="1400" b="1" dirty="0">
                <a:latin typeface="+mn-ea"/>
              </a:rPr>
              <a:t>(action)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5FF320-D5E3-F74F-B4DB-41CBFF49AD07}"/>
              </a:ext>
            </a:extLst>
          </p:cNvPr>
          <p:cNvSpPr txBox="1"/>
          <p:nvPr/>
        </p:nvSpPr>
        <p:spPr>
          <a:xfrm>
            <a:off x="4760680" y="378508"/>
            <a:ext cx="1465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액션 생성 함수</a:t>
            </a:r>
            <a:endParaRPr kumimoji="1" lang="en-US" altLang="ko-KR" sz="14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kumimoji="1" lang="en-US" altLang="ko-KR" sz="14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(action creator)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A680FF-29BE-6C45-BC99-C2D34221B0D8}"/>
              </a:ext>
            </a:extLst>
          </p:cNvPr>
          <p:cNvSpPr txBox="1"/>
          <p:nvPr/>
        </p:nvSpPr>
        <p:spPr>
          <a:xfrm>
            <a:off x="6627202" y="409285"/>
            <a:ext cx="947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리듀서</a:t>
            </a:r>
            <a:endParaRPr kumimoji="1" lang="en-US" altLang="ko-KR" sz="14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kumimoji="1" lang="en-US" altLang="ko-KR" sz="14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(reducer)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B10DC7-614E-4D40-BB0B-2E0340F68A42}"/>
              </a:ext>
            </a:extLst>
          </p:cNvPr>
          <p:cNvSpPr txBox="1"/>
          <p:nvPr/>
        </p:nvSpPr>
        <p:spPr>
          <a:xfrm>
            <a:off x="7872559" y="378507"/>
            <a:ext cx="7296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스토어</a:t>
            </a:r>
            <a:endParaRPr kumimoji="1" lang="en-US" altLang="ko-KR" sz="14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kumimoji="1" lang="en-US" altLang="ko-KR" sz="14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(store)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D7258D-A368-E542-BA48-A62009AFD74C}"/>
              </a:ext>
            </a:extLst>
          </p:cNvPr>
          <p:cNvSpPr txBox="1"/>
          <p:nvPr/>
        </p:nvSpPr>
        <p:spPr>
          <a:xfrm>
            <a:off x="8910328" y="378505"/>
            <a:ext cx="1011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디스패치</a:t>
            </a:r>
            <a:endParaRPr kumimoji="1" lang="en-US" altLang="ko-KR" sz="14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kumimoji="1" lang="en-US" altLang="ko-KR" sz="14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(dispatch)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D2BFE8-49F0-AD4A-8CFA-BD6C02135E67}"/>
              </a:ext>
            </a:extLst>
          </p:cNvPr>
          <p:cNvSpPr txBox="1"/>
          <p:nvPr/>
        </p:nvSpPr>
        <p:spPr>
          <a:xfrm>
            <a:off x="10282325" y="378505"/>
            <a:ext cx="108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구독</a:t>
            </a:r>
            <a:endParaRPr kumimoji="1" lang="en-US" altLang="ko-KR" sz="14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kumimoji="1" lang="en-US" altLang="ko-KR" sz="14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(subscribe)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5100AB-7879-504C-BE58-D75105722672}"/>
              </a:ext>
            </a:extLst>
          </p:cNvPr>
          <p:cNvSpPr txBox="1"/>
          <p:nvPr/>
        </p:nvSpPr>
        <p:spPr>
          <a:xfrm>
            <a:off x="5184439" y="1892220"/>
            <a:ext cx="1611339" cy="4593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+mn-ea"/>
              </a:rPr>
              <a:t>액션 타입</a:t>
            </a:r>
            <a:r>
              <a:rPr kumimoji="1" lang="en-US" altLang="en-US" dirty="0">
                <a:latin typeface="+mn-ea"/>
              </a:rPr>
              <a:t> </a:t>
            </a:r>
            <a:r>
              <a:rPr kumimoji="1" lang="ko-KR" altLang="en-US" dirty="0">
                <a:latin typeface="+mn-ea"/>
              </a:rPr>
              <a:t>상수</a:t>
            </a:r>
            <a:endParaRPr kumimoji="1" lang="x-none" altLang="en-US" dirty="0"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56C0107-BD39-0347-8CC0-15781D3F8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490" y="2567591"/>
            <a:ext cx="3492500" cy="5461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4D2D2AD-B99F-874B-865D-0C06FE9A2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450" y="4349750"/>
            <a:ext cx="4737100" cy="1358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02F56C-FDEF-5F40-862E-51364AF4B9CF}"/>
              </a:ext>
            </a:extLst>
          </p:cNvPr>
          <p:cNvSpPr txBox="1"/>
          <p:nvPr/>
        </p:nvSpPr>
        <p:spPr>
          <a:xfrm>
            <a:off x="4890381" y="3685232"/>
            <a:ext cx="2411238" cy="4593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en-US" dirty="0">
                <a:latin typeface="+mn-ea"/>
              </a:rPr>
              <a:t>type</a:t>
            </a:r>
            <a:r>
              <a:rPr kumimoji="1" lang="ko-KR" altLang="en-US" dirty="0">
                <a:latin typeface="+mn-ea"/>
              </a:rPr>
              <a:t>을 가진 액션 객체</a:t>
            </a:r>
            <a:endParaRPr kumimoji="1" lang="x-none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9613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A34FB2-E749-3C41-A2FB-370905B4D446}"/>
              </a:ext>
            </a:extLst>
          </p:cNvPr>
          <p:cNvSpPr txBox="1"/>
          <p:nvPr/>
        </p:nvSpPr>
        <p:spPr>
          <a:xfrm>
            <a:off x="120283" y="347730"/>
            <a:ext cx="2618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latin typeface="+mn-ea"/>
              </a:rPr>
              <a:t>개념 이해하기</a:t>
            </a:r>
            <a:endParaRPr kumimoji="1" lang="x-none" altLang="en-US" sz="3200" b="1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F144F-726B-484A-9279-0B4F6B3CAB52}"/>
              </a:ext>
            </a:extLst>
          </p:cNvPr>
          <p:cNvSpPr txBox="1"/>
          <p:nvPr/>
        </p:nvSpPr>
        <p:spPr>
          <a:xfrm>
            <a:off x="3548183" y="378506"/>
            <a:ext cx="827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액션</a:t>
            </a:r>
            <a:endParaRPr kumimoji="1" lang="en-US" altLang="ko-KR" sz="14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kumimoji="1" lang="en-US" altLang="ko-KR" sz="14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(action)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5FF320-D5E3-F74F-B4DB-41CBFF49AD07}"/>
              </a:ext>
            </a:extLst>
          </p:cNvPr>
          <p:cNvSpPr txBox="1"/>
          <p:nvPr/>
        </p:nvSpPr>
        <p:spPr>
          <a:xfrm>
            <a:off x="4760680" y="378508"/>
            <a:ext cx="1465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>
                <a:latin typeface="+mn-ea"/>
              </a:rPr>
              <a:t>액션 생성 함수</a:t>
            </a:r>
            <a:endParaRPr kumimoji="1" lang="en-US" altLang="ko-KR" sz="1400" b="1" dirty="0">
              <a:latin typeface="+mn-ea"/>
            </a:endParaRPr>
          </a:p>
          <a:p>
            <a:pPr algn="ctr"/>
            <a:r>
              <a:rPr kumimoji="1" lang="en-US" altLang="ko-KR" sz="1400" b="1" dirty="0">
                <a:latin typeface="+mn-ea"/>
              </a:rPr>
              <a:t>(action creator)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A680FF-29BE-6C45-BC99-C2D34221B0D8}"/>
              </a:ext>
            </a:extLst>
          </p:cNvPr>
          <p:cNvSpPr txBox="1"/>
          <p:nvPr/>
        </p:nvSpPr>
        <p:spPr>
          <a:xfrm>
            <a:off x="6627202" y="409285"/>
            <a:ext cx="947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리듀서</a:t>
            </a:r>
            <a:endParaRPr kumimoji="1" lang="en-US" altLang="ko-KR" sz="14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kumimoji="1" lang="en-US" altLang="ko-KR" sz="14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(reducer)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B10DC7-614E-4D40-BB0B-2E0340F68A42}"/>
              </a:ext>
            </a:extLst>
          </p:cNvPr>
          <p:cNvSpPr txBox="1"/>
          <p:nvPr/>
        </p:nvSpPr>
        <p:spPr>
          <a:xfrm>
            <a:off x="7872559" y="378507"/>
            <a:ext cx="7296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스토어</a:t>
            </a:r>
            <a:endParaRPr kumimoji="1" lang="en-US" altLang="ko-KR" sz="14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kumimoji="1" lang="en-US" altLang="ko-KR" sz="14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(store)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D7258D-A368-E542-BA48-A62009AFD74C}"/>
              </a:ext>
            </a:extLst>
          </p:cNvPr>
          <p:cNvSpPr txBox="1"/>
          <p:nvPr/>
        </p:nvSpPr>
        <p:spPr>
          <a:xfrm>
            <a:off x="8910328" y="378505"/>
            <a:ext cx="1011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디스패치</a:t>
            </a:r>
            <a:endParaRPr kumimoji="1" lang="en-US" altLang="ko-KR" sz="14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kumimoji="1" lang="en-US" altLang="ko-KR" sz="14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(dispatch)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D2BFE8-49F0-AD4A-8CFA-BD6C02135E67}"/>
              </a:ext>
            </a:extLst>
          </p:cNvPr>
          <p:cNvSpPr txBox="1"/>
          <p:nvPr/>
        </p:nvSpPr>
        <p:spPr>
          <a:xfrm>
            <a:off x="10282325" y="378505"/>
            <a:ext cx="108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구독</a:t>
            </a:r>
            <a:endParaRPr kumimoji="1" lang="en-US" altLang="ko-KR" sz="14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kumimoji="1" lang="en-US" altLang="ko-KR" sz="14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(subscribe)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5100AB-7879-504C-BE58-D75105722672}"/>
              </a:ext>
            </a:extLst>
          </p:cNvPr>
          <p:cNvSpPr txBox="1"/>
          <p:nvPr/>
        </p:nvSpPr>
        <p:spPr>
          <a:xfrm>
            <a:off x="4658356" y="1959993"/>
            <a:ext cx="2821606" cy="4593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+mn-ea"/>
              </a:rPr>
              <a:t>액션 객체를 반환하는 함수</a:t>
            </a:r>
            <a:endParaRPr kumimoji="1" lang="x-none" altLang="en-US" dirty="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897C4B3-DC65-544F-9AA2-07B952C75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759" y="2547734"/>
            <a:ext cx="3606800" cy="1930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54C81D-EC46-4846-968D-6D4607130BD0}"/>
              </a:ext>
            </a:extLst>
          </p:cNvPr>
          <p:cNvSpPr txBox="1"/>
          <p:nvPr/>
        </p:nvSpPr>
        <p:spPr>
          <a:xfrm>
            <a:off x="4567690" y="4764620"/>
            <a:ext cx="2912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payload =&gt; ({ type, payload })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73377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A34FB2-E749-3C41-A2FB-370905B4D446}"/>
              </a:ext>
            </a:extLst>
          </p:cNvPr>
          <p:cNvSpPr txBox="1"/>
          <p:nvPr/>
        </p:nvSpPr>
        <p:spPr>
          <a:xfrm>
            <a:off x="103031" y="347730"/>
            <a:ext cx="2618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개념 이해하기</a:t>
            </a:r>
            <a:endParaRPr kumimoji="1" lang="x-none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F144F-726B-484A-9279-0B4F6B3CAB52}"/>
              </a:ext>
            </a:extLst>
          </p:cNvPr>
          <p:cNvSpPr txBox="1"/>
          <p:nvPr/>
        </p:nvSpPr>
        <p:spPr>
          <a:xfrm>
            <a:off x="3548183" y="378506"/>
            <a:ext cx="827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액션</a:t>
            </a:r>
            <a:endParaRPr kumimoji="1" lang="en-US" altLang="ko-KR" sz="1400" b="1" dirty="0">
              <a:solidFill>
                <a:schemeClr val="bg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kumimoji="1" lang="en-US" altLang="ko-KR" sz="1400" b="1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(action)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5FF320-D5E3-F74F-B4DB-41CBFF49AD07}"/>
              </a:ext>
            </a:extLst>
          </p:cNvPr>
          <p:cNvSpPr txBox="1"/>
          <p:nvPr/>
        </p:nvSpPr>
        <p:spPr>
          <a:xfrm>
            <a:off x="4760680" y="378508"/>
            <a:ext cx="1465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액션 생성 함수</a:t>
            </a:r>
            <a:endParaRPr kumimoji="1" lang="en-US" altLang="ko-KR" sz="1400" b="1" dirty="0">
              <a:solidFill>
                <a:schemeClr val="bg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kumimoji="1" lang="en-US" altLang="ko-KR" sz="1400" b="1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(action creator)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A680FF-29BE-6C45-BC99-C2D34221B0D8}"/>
              </a:ext>
            </a:extLst>
          </p:cNvPr>
          <p:cNvSpPr txBox="1"/>
          <p:nvPr/>
        </p:nvSpPr>
        <p:spPr>
          <a:xfrm>
            <a:off x="6627202" y="409285"/>
            <a:ext cx="947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리듀서</a:t>
            </a:r>
            <a:endParaRPr kumimoji="1"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kumimoji="1"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(reducer)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B10DC7-614E-4D40-BB0B-2E0340F68A42}"/>
              </a:ext>
            </a:extLst>
          </p:cNvPr>
          <p:cNvSpPr txBox="1"/>
          <p:nvPr/>
        </p:nvSpPr>
        <p:spPr>
          <a:xfrm>
            <a:off x="7872559" y="378507"/>
            <a:ext cx="7296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스토어</a:t>
            </a:r>
            <a:endParaRPr kumimoji="1" lang="en-US" altLang="ko-KR" sz="1400" b="1" dirty="0">
              <a:solidFill>
                <a:schemeClr val="bg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kumimoji="1" lang="en-US" altLang="ko-KR" sz="1400" b="1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(store)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D7258D-A368-E542-BA48-A62009AFD74C}"/>
              </a:ext>
            </a:extLst>
          </p:cNvPr>
          <p:cNvSpPr txBox="1"/>
          <p:nvPr/>
        </p:nvSpPr>
        <p:spPr>
          <a:xfrm>
            <a:off x="8910328" y="378505"/>
            <a:ext cx="1011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디스패치</a:t>
            </a:r>
            <a:endParaRPr kumimoji="1" lang="en-US" altLang="ko-KR" sz="1400" b="1" dirty="0">
              <a:solidFill>
                <a:schemeClr val="bg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kumimoji="1" lang="en-US" altLang="ko-KR" sz="1400" b="1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(dispatch)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D2BFE8-49F0-AD4A-8CFA-BD6C02135E67}"/>
              </a:ext>
            </a:extLst>
          </p:cNvPr>
          <p:cNvSpPr txBox="1"/>
          <p:nvPr/>
        </p:nvSpPr>
        <p:spPr>
          <a:xfrm>
            <a:off x="10282325" y="378505"/>
            <a:ext cx="108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구독</a:t>
            </a:r>
            <a:endParaRPr kumimoji="1" lang="en-US" altLang="ko-KR" sz="1400" b="1" dirty="0">
              <a:solidFill>
                <a:schemeClr val="bg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kumimoji="1" lang="en-US" altLang="ko-KR" sz="1400" b="1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(subscribe)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29189F-A663-0648-8E7E-2790E746EF60}"/>
              </a:ext>
            </a:extLst>
          </p:cNvPr>
          <p:cNvSpPr txBox="1"/>
          <p:nvPr/>
        </p:nvSpPr>
        <p:spPr>
          <a:xfrm>
            <a:off x="4601006" y="1551615"/>
            <a:ext cx="3470822" cy="4593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+mn-ea"/>
              </a:rPr>
              <a:t>새로운 상태를 반환하는 순수 함수</a:t>
            </a:r>
            <a:endParaRPr kumimoji="1" lang="x-none" altLang="en-US" dirty="0"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9EFE978-4AD6-374E-938E-170F8328C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650" y="2127250"/>
            <a:ext cx="5346700" cy="2603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13F92F-794B-5A41-9B84-2D78561DDD2C}"/>
              </a:ext>
            </a:extLst>
          </p:cNvPr>
          <p:cNvSpPr txBox="1"/>
          <p:nvPr/>
        </p:nvSpPr>
        <p:spPr>
          <a:xfrm>
            <a:off x="4333017" y="4937053"/>
            <a:ext cx="3525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(</a:t>
            </a:r>
            <a:r>
              <a:rPr kumimoji="1" lang="en-US" altLang="ko-Kore-KR" dirty="0" err="1"/>
              <a:t>previousState</a:t>
            </a:r>
            <a:r>
              <a:rPr kumimoji="1" lang="en-US" altLang="ko-Kore-KR" dirty="0"/>
              <a:t>, action) =&gt; </a:t>
            </a:r>
            <a:r>
              <a:rPr kumimoji="1" lang="en-US" altLang="ko-Kore-KR" dirty="0" err="1"/>
              <a:t>nextState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66912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ED08B3-30A2-7D47-8D7D-3FDCB0908E98}"/>
              </a:ext>
            </a:extLst>
          </p:cNvPr>
          <p:cNvSpPr txBox="1"/>
          <p:nvPr/>
        </p:nvSpPr>
        <p:spPr>
          <a:xfrm>
            <a:off x="3064947" y="2166257"/>
            <a:ext cx="499367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동일한 </a:t>
            </a:r>
            <a:r>
              <a:rPr kumimoji="1" lang="ko-KR" altLang="en-US" dirty="0" err="1"/>
              <a:t>입력값에는</a:t>
            </a:r>
            <a:r>
              <a:rPr kumimoji="1" lang="ko-KR" altLang="en-US" dirty="0"/>
              <a:t> 동일한 결과값을 반환하는 함수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const double = num =&gt; num * 2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double(2) </a:t>
            </a:r>
          </a:p>
          <a:p>
            <a:r>
              <a:rPr kumimoji="1" lang="en-US" altLang="ko-Kore-KR" dirty="0"/>
              <a:t>// 4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double(2) </a:t>
            </a:r>
          </a:p>
          <a:p>
            <a:r>
              <a:rPr kumimoji="1" lang="en-US" altLang="ko-Kore-KR" dirty="0"/>
              <a:t>// 4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double(3) </a:t>
            </a:r>
          </a:p>
          <a:p>
            <a:r>
              <a:rPr kumimoji="1" lang="en-US" altLang="ko-Kore-KR" dirty="0"/>
              <a:t>// 6</a:t>
            </a:r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9B7598-75C7-AE4A-B1B0-1DC8271B81CC}"/>
              </a:ext>
            </a:extLst>
          </p:cNvPr>
          <p:cNvSpPr txBox="1"/>
          <p:nvPr/>
        </p:nvSpPr>
        <p:spPr>
          <a:xfrm>
            <a:off x="103031" y="347730"/>
            <a:ext cx="33538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순수 함수란</a:t>
            </a:r>
            <a:r>
              <a:rPr kumimoji="1"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?????</a:t>
            </a:r>
            <a:endParaRPr kumimoji="1" lang="x-none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3683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ED08B3-30A2-7D47-8D7D-3FDCB0908E98}"/>
              </a:ext>
            </a:extLst>
          </p:cNvPr>
          <p:cNvSpPr txBox="1"/>
          <p:nvPr/>
        </p:nvSpPr>
        <p:spPr>
          <a:xfrm>
            <a:off x="3116504" y="2771392"/>
            <a:ext cx="47772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반드시 이전 </a:t>
            </a:r>
            <a:r>
              <a:rPr kumimoji="1" lang="en-US" altLang="ko-KR" dirty="0"/>
              <a:t>state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action</a:t>
            </a:r>
            <a:r>
              <a:rPr kumimoji="1" lang="ko-KR" altLang="en-US" dirty="0"/>
              <a:t>을 매개변수로 받는다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결과값으로 이전의 상태를 직접 변경시키지 않고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항상 새로운 상태를 만들어 반환한다</a:t>
            </a:r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9B7598-75C7-AE4A-B1B0-1DC8271B81CC}"/>
              </a:ext>
            </a:extLst>
          </p:cNvPr>
          <p:cNvSpPr txBox="1"/>
          <p:nvPr/>
        </p:nvSpPr>
        <p:spPr>
          <a:xfrm>
            <a:off x="103031" y="347730"/>
            <a:ext cx="41168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리듀서는</a:t>
            </a:r>
            <a:r>
              <a:rPr kumimoji="1"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왜 </a:t>
            </a:r>
            <a:r>
              <a:rPr kumimoji="1" lang="ko-KR" altLang="en-US" sz="3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순수함수</a:t>
            </a:r>
            <a:r>
              <a:rPr kumimoji="1"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kumimoji="1" lang="x-none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4686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A34FB2-E749-3C41-A2FB-370905B4D446}"/>
              </a:ext>
            </a:extLst>
          </p:cNvPr>
          <p:cNvSpPr txBox="1"/>
          <p:nvPr/>
        </p:nvSpPr>
        <p:spPr>
          <a:xfrm>
            <a:off x="103031" y="347730"/>
            <a:ext cx="2618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latin typeface="+mn-ea"/>
              </a:rPr>
              <a:t>개념 이해하기</a:t>
            </a:r>
            <a:endParaRPr kumimoji="1" lang="x-none" altLang="en-US" sz="3200" b="1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F144F-726B-484A-9279-0B4F6B3CAB52}"/>
              </a:ext>
            </a:extLst>
          </p:cNvPr>
          <p:cNvSpPr txBox="1"/>
          <p:nvPr/>
        </p:nvSpPr>
        <p:spPr>
          <a:xfrm>
            <a:off x="3548183" y="378506"/>
            <a:ext cx="827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액션</a:t>
            </a:r>
            <a:endParaRPr kumimoji="1" lang="en-US" altLang="ko-KR" sz="14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kumimoji="1" lang="en-US" altLang="ko-KR" sz="14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(action)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5FF320-D5E3-F74F-B4DB-41CBFF49AD07}"/>
              </a:ext>
            </a:extLst>
          </p:cNvPr>
          <p:cNvSpPr txBox="1"/>
          <p:nvPr/>
        </p:nvSpPr>
        <p:spPr>
          <a:xfrm>
            <a:off x="4760680" y="378508"/>
            <a:ext cx="1465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액션 생성 함수</a:t>
            </a:r>
            <a:endParaRPr kumimoji="1" lang="en-US" altLang="ko-KR" sz="14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kumimoji="1" lang="en-US" altLang="ko-KR" sz="14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(action creator)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A680FF-29BE-6C45-BC99-C2D34221B0D8}"/>
              </a:ext>
            </a:extLst>
          </p:cNvPr>
          <p:cNvSpPr txBox="1"/>
          <p:nvPr/>
        </p:nvSpPr>
        <p:spPr>
          <a:xfrm>
            <a:off x="6627202" y="409285"/>
            <a:ext cx="947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리듀서</a:t>
            </a:r>
            <a:endParaRPr kumimoji="1" lang="en-US" altLang="ko-KR" sz="14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kumimoji="1" lang="en-US" altLang="ko-KR" sz="14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(reducer)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B10DC7-614E-4D40-BB0B-2E0340F68A42}"/>
              </a:ext>
            </a:extLst>
          </p:cNvPr>
          <p:cNvSpPr txBox="1"/>
          <p:nvPr/>
        </p:nvSpPr>
        <p:spPr>
          <a:xfrm>
            <a:off x="7872559" y="378507"/>
            <a:ext cx="7296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>
                <a:latin typeface="+mn-ea"/>
              </a:rPr>
              <a:t>스토어</a:t>
            </a:r>
            <a:endParaRPr kumimoji="1" lang="en-US" altLang="ko-KR" sz="1400" b="1" dirty="0">
              <a:latin typeface="+mn-ea"/>
            </a:endParaRPr>
          </a:p>
          <a:p>
            <a:pPr algn="ctr"/>
            <a:r>
              <a:rPr kumimoji="1" lang="en-US" altLang="ko-KR" sz="1400" b="1" dirty="0">
                <a:latin typeface="+mn-ea"/>
              </a:rPr>
              <a:t>(store)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D7258D-A368-E542-BA48-A62009AFD74C}"/>
              </a:ext>
            </a:extLst>
          </p:cNvPr>
          <p:cNvSpPr txBox="1"/>
          <p:nvPr/>
        </p:nvSpPr>
        <p:spPr>
          <a:xfrm>
            <a:off x="8910328" y="378505"/>
            <a:ext cx="1011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디스패치</a:t>
            </a:r>
            <a:endParaRPr kumimoji="1" lang="en-US" altLang="ko-KR" sz="14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kumimoji="1" lang="en-US" altLang="ko-KR" sz="14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(dispatch)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D2BFE8-49F0-AD4A-8CFA-BD6C02135E67}"/>
              </a:ext>
            </a:extLst>
          </p:cNvPr>
          <p:cNvSpPr txBox="1"/>
          <p:nvPr/>
        </p:nvSpPr>
        <p:spPr>
          <a:xfrm>
            <a:off x="10282325" y="378505"/>
            <a:ext cx="108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구독</a:t>
            </a:r>
            <a:endParaRPr kumimoji="1" lang="en-US" altLang="ko-KR" sz="14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kumimoji="1" lang="en-US" altLang="ko-KR" sz="14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(subscribe)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5100AB-7879-504C-BE58-D75105722672}"/>
              </a:ext>
            </a:extLst>
          </p:cNvPr>
          <p:cNvSpPr txBox="1"/>
          <p:nvPr/>
        </p:nvSpPr>
        <p:spPr>
          <a:xfrm>
            <a:off x="630491" y="1582057"/>
            <a:ext cx="9057288" cy="1003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+mn-ea"/>
              </a:rPr>
              <a:t>프로젝트에 </a:t>
            </a:r>
            <a:r>
              <a:rPr kumimoji="1" lang="ko-KR" altLang="en-US" sz="1600" dirty="0" err="1">
                <a:latin typeface="+mn-ea"/>
              </a:rPr>
              <a:t>리덕스를</a:t>
            </a:r>
            <a:r>
              <a:rPr kumimoji="1" lang="ko-KR" altLang="en-US" sz="1600" dirty="0">
                <a:latin typeface="+mn-ea"/>
              </a:rPr>
              <a:t> 적용하기 위해 생성하며</a:t>
            </a:r>
            <a:r>
              <a:rPr kumimoji="1" lang="en-US" altLang="ko-KR" sz="1600" dirty="0">
                <a:latin typeface="+mn-ea"/>
              </a:rPr>
              <a:t>,</a:t>
            </a:r>
            <a:r>
              <a:rPr kumimoji="1" lang="ko-KR" altLang="en-US" sz="1600" dirty="0">
                <a:latin typeface="+mn-ea"/>
              </a:rPr>
              <a:t> 한 개의 프로젝트는 일반적으로 하나의 스토어만 가짐</a:t>
            </a:r>
            <a:endParaRPr kumimoji="1" lang="en-US" altLang="ko-KR" sz="1600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+mn-ea"/>
              </a:rPr>
              <a:t>스토어 안에는 현재 애플리케이션 상태와 상태를 변경시키기 위한 </a:t>
            </a:r>
            <a:r>
              <a:rPr kumimoji="1" lang="ko-KR" altLang="en-US" sz="1600" dirty="0" err="1">
                <a:latin typeface="+mn-ea"/>
              </a:rPr>
              <a:t>리듀서를</a:t>
            </a:r>
            <a:r>
              <a:rPr kumimoji="1" lang="ko-KR" altLang="en-US" sz="1600" dirty="0">
                <a:latin typeface="+mn-ea"/>
              </a:rPr>
              <a:t> 갖고 있음</a:t>
            </a:r>
            <a:endParaRPr kumimoji="1" lang="x-none" altLang="en-US" sz="1600" dirty="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C3ED815-CA3C-B84E-8CFA-EF0B46753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003" y="3429000"/>
            <a:ext cx="45974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70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A34FB2-E749-3C41-A2FB-370905B4D446}"/>
              </a:ext>
            </a:extLst>
          </p:cNvPr>
          <p:cNvSpPr txBox="1"/>
          <p:nvPr/>
        </p:nvSpPr>
        <p:spPr>
          <a:xfrm>
            <a:off x="103031" y="347730"/>
            <a:ext cx="2618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개념 이해하기</a:t>
            </a:r>
            <a:endParaRPr kumimoji="1" lang="x-none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F144F-726B-484A-9279-0B4F6B3CAB52}"/>
              </a:ext>
            </a:extLst>
          </p:cNvPr>
          <p:cNvSpPr txBox="1"/>
          <p:nvPr/>
        </p:nvSpPr>
        <p:spPr>
          <a:xfrm>
            <a:off x="3548183" y="378506"/>
            <a:ext cx="827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액션</a:t>
            </a:r>
            <a:endParaRPr kumimoji="1" lang="en-US" altLang="ko-KR" sz="1400" b="1" dirty="0">
              <a:solidFill>
                <a:schemeClr val="bg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kumimoji="1" lang="en-US" altLang="ko-KR" sz="1400" b="1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(action)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5FF320-D5E3-F74F-B4DB-41CBFF49AD07}"/>
              </a:ext>
            </a:extLst>
          </p:cNvPr>
          <p:cNvSpPr txBox="1"/>
          <p:nvPr/>
        </p:nvSpPr>
        <p:spPr>
          <a:xfrm>
            <a:off x="4760680" y="378508"/>
            <a:ext cx="1465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액션 생성 함수</a:t>
            </a:r>
            <a:endParaRPr kumimoji="1" lang="en-US" altLang="ko-KR" sz="1400" b="1" dirty="0">
              <a:solidFill>
                <a:schemeClr val="bg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kumimoji="1" lang="en-US" altLang="ko-KR" sz="1400" b="1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(action creator)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A680FF-29BE-6C45-BC99-C2D34221B0D8}"/>
              </a:ext>
            </a:extLst>
          </p:cNvPr>
          <p:cNvSpPr txBox="1"/>
          <p:nvPr/>
        </p:nvSpPr>
        <p:spPr>
          <a:xfrm>
            <a:off x="6627202" y="409285"/>
            <a:ext cx="947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 err="1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리듀서</a:t>
            </a:r>
            <a:endParaRPr kumimoji="1" lang="en-US" altLang="ko-KR" sz="1400" b="1" dirty="0">
              <a:solidFill>
                <a:schemeClr val="bg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kumimoji="1" lang="en-US" altLang="ko-KR" sz="1400" b="1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(reducer)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B10DC7-614E-4D40-BB0B-2E0340F68A42}"/>
              </a:ext>
            </a:extLst>
          </p:cNvPr>
          <p:cNvSpPr txBox="1"/>
          <p:nvPr/>
        </p:nvSpPr>
        <p:spPr>
          <a:xfrm>
            <a:off x="7872559" y="378507"/>
            <a:ext cx="7296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스토어</a:t>
            </a:r>
            <a:endParaRPr kumimoji="1" lang="en-US" altLang="ko-KR" sz="1400" b="1" dirty="0">
              <a:solidFill>
                <a:schemeClr val="bg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kumimoji="1" lang="en-US" altLang="ko-KR" sz="1400" b="1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(store)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D7258D-A368-E542-BA48-A62009AFD74C}"/>
              </a:ext>
            </a:extLst>
          </p:cNvPr>
          <p:cNvSpPr txBox="1"/>
          <p:nvPr/>
        </p:nvSpPr>
        <p:spPr>
          <a:xfrm>
            <a:off x="8910328" y="378505"/>
            <a:ext cx="1011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디스패치</a:t>
            </a:r>
            <a:endParaRPr kumimoji="1"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kumimoji="1"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(dispatch)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D2BFE8-49F0-AD4A-8CFA-BD6C02135E67}"/>
              </a:ext>
            </a:extLst>
          </p:cNvPr>
          <p:cNvSpPr txBox="1"/>
          <p:nvPr/>
        </p:nvSpPr>
        <p:spPr>
          <a:xfrm>
            <a:off x="10282325" y="378505"/>
            <a:ext cx="108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구독</a:t>
            </a:r>
            <a:endParaRPr kumimoji="1" lang="en-US" altLang="ko-KR" sz="1400" b="1" dirty="0">
              <a:solidFill>
                <a:schemeClr val="bg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kumimoji="1" lang="en-US" altLang="ko-KR" sz="1400" b="1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(subscribe)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260787D-04E1-EA4C-A015-144A2731B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200" y="3143250"/>
            <a:ext cx="54356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86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A34FB2-E749-3C41-A2FB-370905B4D446}"/>
              </a:ext>
            </a:extLst>
          </p:cNvPr>
          <p:cNvSpPr txBox="1"/>
          <p:nvPr/>
        </p:nvSpPr>
        <p:spPr>
          <a:xfrm>
            <a:off x="103031" y="347730"/>
            <a:ext cx="2618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개념 이해하기</a:t>
            </a:r>
            <a:endParaRPr kumimoji="1" lang="x-none" altLang="en-US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F144F-726B-484A-9279-0B4F6B3CAB52}"/>
              </a:ext>
            </a:extLst>
          </p:cNvPr>
          <p:cNvSpPr txBox="1"/>
          <p:nvPr/>
        </p:nvSpPr>
        <p:spPr>
          <a:xfrm>
            <a:off x="3548183" y="378506"/>
            <a:ext cx="827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액션</a:t>
            </a:r>
            <a:endParaRPr kumimoji="1" lang="en-US" altLang="ko-KR" sz="1400" b="1" dirty="0">
              <a:solidFill>
                <a:schemeClr val="bg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kumimoji="1" lang="en-US" altLang="ko-KR" sz="1400" b="1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(action)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5FF320-D5E3-F74F-B4DB-41CBFF49AD07}"/>
              </a:ext>
            </a:extLst>
          </p:cNvPr>
          <p:cNvSpPr txBox="1"/>
          <p:nvPr/>
        </p:nvSpPr>
        <p:spPr>
          <a:xfrm>
            <a:off x="4760680" y="378508"/>
            <a:ext cx="1465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액션 생성 함수</a:t>
            </a:r>
            <a:endParaRPr kumimoji="1" lang="en-US" altLang="ko-KR" sz="1400" b="1" dirty="0">
              <a:solidFill>
                <a:schemeClr val="bg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kumimoji="1" lang="en-US" altLang="ko-KR" sz="1400" b="1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(action creator)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A680FF-29BE-6C45-BC99-C2D34221B0D8}"/>
              </a:ext>
            </a:extLst>
          </p:cNvPr>
          <p:cNvSpPr txBox="1"/>
          <p:nvPr/>
        </p:nvSpPr>
        <p:spPr>
          <a:xfrm>
            <a:off x="6627202" y="409285"/>
            <a:ext cx="947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 err="1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리듀서</a:t>
            </a:r>
            <a:endParaRPr kumimoji="1" lang="en-US" altLang="ko-KR" sz="1400" b="1" dirty="0">
              <a:solidFill>
                <a:schemeClr val="bg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kumimoji="1" lang="en-US" altLang="ko-KR" sz="1400" b="1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(reducer)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B10DC7-614E-4D40-BB0B-2E0340F68A42}"/>
              </a:ext>
            </a:extLst>
          </p:cNvPr>
          <p:cNvSpPr txBox="1"/>
          <p:nvPr/>
        </p:nvSpPr>
        <p:spPr>
          <a:xfrm>
            <a:off x="7872559" y="378507"/>
            <a:ext cx="7296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스토어</a:t>
            </a:r>
            <a:endParaRPr kumimoji="1" lang="en-US" altLang="ko-KR" sz="1400" b="1" dirty="0">
              <a:solidFill>
                <a:schemeClr val="bg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kumimoji="1" lang="en-US" altLang="ko-KR" sz="1400" b="1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(store)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D7258D-A368-E542-BA48-A62009AFD74C}"/>
              </a:ext>
            </a:extLst>
          </p:cNvPr>
          <p:cNvSpPr txBox="1"/>
          <p:nvPr/>
        </p:nvSpPr>
        <p:spPr>
          <a:xfrm>
            <a:off x="8910328" y="378505"/>
            <a:ext cx="1011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디스패치</a:t>
            </a:r>
            <a:endParaRPr kumimoji="1" lang="en-US" altLang="ko-KR" sz="1400" b="1" dirty="0">
              <a:solidFill>
                <a:schemeClr val="bg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kumimoji="1" lang="en-US" altLang="ko-KR" sz="1400" b="1" dirty="0">
                <a:solidFill>
                  <a:schemeClr val="bg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(dispatch)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D2BFE8-49F0-AD4A-8CFA-BD6C02135E67}"/>
              </a:ext>
            </a:extLst>
          </p:cNvPr>
          <p:cNvSpPr txBox="1"/>
          <p:nvPr/>
        </p:nvSpPr>
        <p:spPr>
          <a:xfrm>
            <a:off x="10282325" y="378505"/>
            <a:ext cx="108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구독</a:t>
            </a:r>
            <a:endParaRPr kumimoji="1"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kumimoji="1"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(subscribe)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5100AB-7879-504C-BE58-D75105722672}"/>
              </a:ext>
            </a:extLst>
          </p:cNvPr>
          <p:cNvSpPr txBox="1"/>
          <p:nvPr/>
        </p:nvSpPr>
        <p:spPr>
          <a:xfrm>
            <a:off x="445433" y="1549400"/>
            <a:ext cx="116541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스토어 내장 함수 중 하나</a:t>
            </a:r>
            <a:endParaRPr kumimoji="1"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함수 안에 </a:t>
            </a:r>
            <a:r>
              <a:rPr kumimoji="1"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리스너</a:t>
            </a:r>
            <a:r>
              <a:rPr kumimoji="1"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함수를 </a:t>
            </a:r>
            <a:r>
              <a:rPr kumimoji="1"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파라미터로</a:t>
            </a:r>
            <a:r>
              <a:rPr kumimoji="1"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넣어서 호출해주면</a:t>
            </a:r>
            <a:r>
              <a:rPr kumimoji="1"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kumimoji="1"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 </a:t>
            </a:r>
            <a:r>
              <a:rPr kumimoji="1"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리스너</a:t>
            </a:r>
            <a:r>
              <a:rPr kumimoji="1"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함수가 액션이 </a:t>
            </a:r>
            <a:r>
              <a:rPr kumimoji="1"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디스패치되어</a:t>
            </a:r>
            <a:r>
              <a:rPr kumimoji="1"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상태가 업데이트 될 때마다 호출됨</a:t>
            </a:r>
            <a:endParaRPr kumimoji="1" lang="x-none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322D942-6216-574C-890C-4B80DC5DB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0" y="2870200"/>
            <a:ext cx="9080500" cy="1117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3E77261-D680-824B-8A90-471063B68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690" y="4559300"/>
            <a:ext cx="45212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97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A34FB2-E749-3C41-A2FB-370905B4D446}"/>
              </a:ext>
            </a:extLst>
          </p:cNvPr>
          <p:cNvSpPr txBox="1"/>
          <p:nvPr/>
        </p:nvSpPr>
        <p:spPr>
          <a:xfrm>
            <a:off x="445433" y="433994"/>
            <a:ext cx="29963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리덕스</a:t>
            </a:r>
            <a:r>
              <a:rPr kumimoji="1" lang="ko-KR" altLang="en-US" sz="4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실습</a:t>
            </a:r>
            <a:endParaRPr kumimoji="1" lang="x-none" altLang="en-US" sz="4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5100AB-7879-504C-BE58-D75105722672}"/>
              </a:ext>
            </a:extLst>
          </p:cNvPr>
          <p:cNvSpPr txBox="1"/>
          <p:nvPr/>
        </p:nvSpPr>
        <p:spPr>
          <a:xfrm>
            <a:off x="445433" y="1549400"/>
            <a:ext cx="2335896" cy="10033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클래스형</a:t>
            </a:r>
            <a:r>
              <a:rPr kumimoji="1"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리덕스</a:t>
            </a:r>
            <a:r>
              <a:rPr kumimoji="1"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예제</a:t>
            </a:r>
            <a:endParaRPr kumimoji="1"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x-none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Hooks</a:t>
            </a:r>
            <a:r>
              <a:rPr kumimoji="1"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형 </a:t>
            </a:r>
            <a:r>
              <a:rPr kumimoji="1"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리덕스</a:t>
            </a:r>
            <a:r>
              <a:rPr kumimoji="1"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예제</a:t>
            </a:r>
            <a:endParaRPr kumimoji="1" lang="x-none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6592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7D20B0-0586-5745-9B28-30CB1BADA8EF}"/>
              </a:ext>
            </a:extLst>
          </p:cNvPr>
          <p:cNvSpPr txBox="1"/>
          <p:nvPr/>
        </p:nvSpPr>
        <p:spPr>
          <a:xfrm>
            <a:off x="451855" y="2318136"/>
            <a:ext cx="3940502" cy="2536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상태관리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생태계</a:t>
            </a:r>
            <a:endParaRPr kumimoji="1"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Redux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이전엔</a:t>
            </a: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개념 이해하기</a:t>
            </a:r>
            <a:endParaRPr kumimoji="1"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kumimoji="1"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리덕스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실습</a:t>
            </a: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1"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클래스형</a:t>
            </a: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함수형</a:t>
            </a: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5.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리덕스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미들웨어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이해하기</a:t>
            </a:r>
            <a:endParaRPr kumimoji="1"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kumimoji="1" lang="en-US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kumimoji="1"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리덕스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1"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미들웨어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실습 </a:t>
            </a: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kumimoji="1"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redux</a:t>
            </a:r>
            <a:r>
              <a:rPr kumimoji="1"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-saga)</a:t>
            </a:r>
            <a:endParaRPr kumimoji="1" lang="x-none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8F3F5A-CCF2-254F-B574-1CC563A4A2E3}"/>
              </a:ext>
            </a:extLst>
          </p:cNvPr>
          <p:cNvSpPr txBox="1"/>
          <p:nvPr/>
        </p:nvSpPr>
        <p:spPr>
          <a:xfrm>
            <a:off x="218942" y="414676"/>
            <a:ext cx="447750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8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Contents</a:t>
            </a:r>
            <a:endParaRPr kumimoji="1" lang="x-none" altLang="en-US" sz="8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3373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2E56C7-00EA-4B40-B487-761334B005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8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Redux middleware</a:t>
            </a:r>
            <a:endParaRPr lang="ko-KR" altLang="en-US" sz="8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25255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562B3-2085-4055-8146-C9CDBF595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299324"/>
            <a:ext cx="10515600" cy="763425"/>
          </a:xfrm>
        </p:spPr>
        <p:txBody>
          <a:bodyPr/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Redux middleware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1F6911-1D2F-463E-B5BA-31C47C568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457877"/>
            <a:ext cx="10877939" cy="220860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액션이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디스패치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된 다음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리듀서에서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해당 액션을 받아와서 업데이트하기 전에 추가적인 작업을 할 수 있다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특정 조건에 따라 액션이 무시되게 만들 수 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액션을 콘솔에 출력하거나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 쪽에 로깅을 할 수 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액션이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디스패치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됐을 때 이를 수정해서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리듀서에게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전달되도록 할 수 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특정 액션이 발생했을 때 이에 기반하여 다른 액션이 발생되도록 할 수 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특정 액션이 발생했을 때 특정 자바스크립트 함수를 실행시킬 수 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ED129A-CAB8-4780-9AAA-1D93C1F73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350" y="3429000"/>
            <a:ext cx="5756987" cy="316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71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562B3-2085-4055-8146-C9CDBF595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299324"/>
            <a:ext cx="10515600" cy="763425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Redux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middleware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1F6911-1D2F-463E-B5BA-31C47C568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457877"/>
            <a:ext cx="10582726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보통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리덕스에서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미들웨어를 사용하는 주된 사용 용도는 비동기 작업을 처리 할 때이다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 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예를 들어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리액트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앱에서 우리가 만약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백엔드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API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연동해야 된다면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리덕스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미들웨어를 사용하여 처리한다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리덕스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미들웨어는 누구든지 만들어서 사용 할 수 있지만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일반적으로는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리덕스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미들에웨어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라이브러리를 설치하여 사용한다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비동기 작업에 관련된 미들웨어 라이브러리는 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redux-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thunk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 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redux-saga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 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redux-observable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 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redux-promise-middleware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 등이 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중 가장 많이 사용되는 것은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redux-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thunk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redux-saga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이며 우리는 이중에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redux-saga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실습할 예정 </a:t>
            </a:r>
          </a:p>
        </p:txBody>
      </p:sp>
    </p:spTree>
    <p:extLst>
      <p:ext uri="{BB962C8B-B14F-4D97-AF65-F5344CB8AC3E}">
        <p14:creationId xmlns:p14="http://schemas.microsoft.com/office/powerpoint/2010/main" val="39660548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562B3-2085-4055-8146-C9CDBF595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299324"/>
            <a:ext cx="10515600" cy="763425"/>
          </a:xfrm>
        </p:spPr>
        <p:txBody>
          <a:bodyPr>
            <a:normAutofit/>
          </a:bodyPr>
          <a:lstStyle/>
          <a:p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Redux-thunk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1F6911-1D2F-463E-B5BA-31C47C568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457877"/>
            <a:ext cx="10582726" cy="180022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redux-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thunk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리덕스에서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비동기 작업을 처리 할 때 가장 많이 사용하는 미들웨어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액션 객체가 아닌 함수를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디스패치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할 수 있다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Redux-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thunk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리덕스의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창시자인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Dan Abramov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만들었으며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리덕스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공식 매뉴얼에서도 비동기 작업을 처리하기 위하여 미들웨어를 사용하는 예시를 보여준다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일반적으로 </a:t>
            </a:r>
            <a:r>
              <a:rPr lang="en-US" altLang="ko-KR" sz="1400" dirty="0"/>
              <a:t>dispatch</a:t>
            </a:r>
            <a:r>
              <a:rPr lang="ko-KR" altLang="en-US" sz="1400" dirty="0"/>
              <a:t>를 받아서 </a:t>
            </a:r>
            <a:r>
              <a:rPr lang="en-US" altLang="ko-KR" sz="1400" dirty="0"/>
              <a:t>Promise</a:t>
            </a:r>
            <a:r>
              <a:rPr lang="ko-KR" altLang="en-US" sz="1400" dirty="0"/>
              <a:t>를 반환하는 함수를 </a:t>
            </a:r>
            <a:r>
              <a:rPr lang="ko-KR" altLang="en-US" sz="1400" b="1" dirty="0"/>
              <a:t>만들어주는 함수</a:t>
            </a:r>
            <a:r>
              <a:rPr lang="ko-KR" altLang="en-US" sz="1400" dirty="0"/>
              <a:t>를 </a:t>
            </a:r>
            <a:r>
              <a:rPr lang="en-US" altLang="ko-KR" sz="1400" dirty="0" err="1"/>
              <a:t>thunk</a:t>
            </a:r>
            <a:r>
              <a:rPr lang="en-US" altLang="ko-KR" sz="1400" dirty="0"/>
              <a:t> </a:t>
            </a:r>
            <a:r>
              <a:rPr lang="ko-KR" altLang="en-US" sz="1400" dirty="0"/>
              <a:t>라고 한다</a:t>
            </a:r>
            <a:r>
              <a:rPr lang="en-US" altLang="ko-KR" sz="1400" dirty="0"/>
              <a:t>. () =&gt; (dispatch, </a:t>
            </a:r>
            <a:r>
              <a:rPr lang="en-US" altLang="ko-KR" sz="1400" dirty="0" err="1"/>
              <a:t>getState</a:t>
            </a:r>
            <a:r>
              <a:rPr lang="en-US" altLang="ko-KR" sz="1400" dirty="0"/>
              <a:t>) =&gt; Promise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AutoShape 2" descr="https://files.slack.com/files-pri/TUQMPUFDE-F016G2CU8JV/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976" y="3838263"/>
            <a:ext cx="7608848" cy="286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7297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562B3-2085-4055-8146-C9CDBF595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299324"/>
            <a:ext cx="10515600" cy="763425"/>
          </a:xfrm>
        </p:spPr>
        <p:txBody>
          <a:bodyPr>
            <a:normAutofit/>
          </a:bodyPr>
          <a:lstStyle/>
          <a:p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Redux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-saga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8F40B928-531D-4D5D-AA65-648BDB6FB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457876"/>
            <a:ext cx="10582726" cy="475335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hlinkClick r:id="rId2"/>
              </a:rPr>
              <a:t>redux-saga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redux-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thunk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다음으로 가장 많이 사용되는 라이브러리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액션을 모니터링하고 있다가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특정 액션이 발생하면 이에 따라 특정 작업을 하는 방식으로 사용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redux-saga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redux-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thunk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못하는 다양한 작업들을 처리 할 수 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비동기 작업을 할 때 기존 요청을 취소 처리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특정 액션이 발생했을 때 다른 액션을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디스패치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또는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자바스크립트 코드를 실행 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웹소켓을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사용하는 경우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Channel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이라는 기능을 사용하여 더욱 효율적으로 코드 관리 가능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(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참고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)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API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요청이 실패했을 때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재요청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작업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외에도 다양한 까다로운 비동기 작업들을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redux-saga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사용하여 처리 할 수 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90031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562B3-2085-4055-8146-C9CDBF595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299324"/>
            <a:ext cx="10515600" cy="763425"/>
          </a:xfrm>
        </p:spPr>
        <p:txBody>
          <a:bodyPr>
            <a:normAutofit/>
          </a:bodyPr>
          <a:lstStyle/>
          <a:p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Redux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-saga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8F40B928-531D-4D5D-AA65-648BDB6FB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457876"/>
            <a:ext cx="10582726" cy="348211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redux-saga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Generator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 문법을 사용한다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Generator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핵심 기능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함수를 작성 할 때 함수를 특정 구간에 멈춰 놓거나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원할 때 다시 돌아가게 할 수 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lvl="1">
              <a:lnSpc>
                <a:spcPct val="15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결과값을 여러 번 반환 할 수 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20448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B68D566-A70E-4E8A-A5BA-C8A8F08BC354}"/>
              </a:ext>
            </a:extLst>
          </p:cNvPr>
          <p:cNvSpPr/>
          <p:nvPr/>
        </p:nvSpPr>
        <p:spPr>
          <a:xfrm>
            <a:off x="716901" y="4646281"/>
            <a:ext cx="5270577" cy="11306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3E77959-9915-4F74-8E00-CCD402E0FBDD}"/>
              </a:ext>
            </a:extLst>
          </p:cNvPr>
          <p:cNvSpPr/>
          <p:nvPr/>
        </p:nvSpPr>
        <p:spPr>
          <a:xfrm>
            <a:off x="716902" y="2265039"/>
            <a:ext cx="5270576" cy="21722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4562B3-2085-4055-8146-C9CDBF595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299324"/>
            <a:ext cx="10515600" cy="763425"/>
          </a:xfrm>
        </p:spPr>
        <p:txBody>
          <a:bodyPr>
            <a:normAutofit/>
          </a:bodyPr>
          <a:lstStyle/>
          <a:p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Redux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-saga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8F40B928-531D-4D5D-AA65-648BDB6FB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457876"/>
            <a:ext cx="10582726" cy="763425"/>
          </a:xfrm>
        </p:spPr>
        <p:txBody>
          <a:bodyPr>
            <a:noAutofit/>
          </a:bodyPr>
          <a:lstStyle/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Generator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문법 예제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크롬 개발도구의 콘솔에 다음과 같이 입력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C89FC82-48F3-4309-A3F7-AF1B2D697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902" y="3604615"/>
            <a:ext cx="65" cy="215444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EFD06369-72C2-4FFB-8191-8071FEA73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5776" y="5206759"/>
            <a:ext cx="65" cy="184666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8B1700C-C44F-473C-B7C8-2C61D5E2D07E}"/>
              </a:ext>
            </a:extLst>
          </p:cNvPr>
          <p:cNvSpPr/>
          <p:nvPr/>
        </p:nvSpPr>
        <p:spPr>
          <a:xfrm>
            <a:off x="839565" y="228640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function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generatorFunction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() {</a:t>
            </a:r>
          </a:p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console.log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('안녕');</a:t>
            </a:r>
          </a:p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yield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1;</a:t>
            </a:r>
          </a:p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console.log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('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제너레이터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함수');</a:t>
            </a:r>
          </a:p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yield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2;</a:t>
            </a:r>
          </a:p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console.log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('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function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*');</a:t>
            </a:r>
          </a:p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yield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3;</a:t>
            </a:r>
          </a:p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return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4;</a:t>
            </a:r>
          </a:p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}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21A27AC-9007-4A7C-9F1F-0DF00B30F403}"/>
              </a:ext>
            </a:extLst>
          </p:cNvPr>
          <p:cNvSpPr/>
          <p:nvPr/>
        </p:nvSpPr>
        <p:spPr>
          <a:xfrm>
            <a:off x="716901" y="4729705"/>
            <a:ext cx="343876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const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generator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=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generatorFunction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();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generator.next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();</a:t>
            </a:r>
          </a:p>
          <a:p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1D98CBC-9F36-47EB-BE50-05D3109D1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163" y="1062749"/>
            <a:ext cx="3276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94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AA452F-D397-4289-975C-7C61248305EC}"/>
              </a:ext>
            </a:extLst>
          </p:cNvPr>
          <p:cNvSpPr/>
          <p:nvPr/>
        </p:nvSpPr>
        <p:spPr>
          <a:xfrm>
            <a:off x="575280" y="4931120"/>
            <a:ext cx="5193243" cy="16275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3E77959-9915-4F74-8E00-CCD402E0FBDD}"/>
              </a:ext>
            </a:extLst>
          </p:cNvPr>
          <p:cNvSpPr/>
          <p:nvPr/>
        </p:nvSpPr>
        <p:spPr>
          <a:xfrm>
            <a:off x="575280" y="1857368"/>
            <a:ext cx="5193244" cy="29417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4562B3-2085-4055-8146-C9CDBF595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299324"/>
            <a:ext cx="10515600" cy="763425"/>
          </a:xfrm>
        </p:spPr>
        <p:txBody>
          <a:bodyPr>
            <a:normAutofit/>
          </a:bodyPr>
          <a:lstStyle/>
          <a:p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Redux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-saga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8F40B928-531D-4D5D-AA65-648BDB6FB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457876"/>
            <a:ext cx="10582726" cy="326319"/>
          </a:xfrm>
        </p:spPr>
        <p:txBody>
          <a:bodyPr>
            <a:noAutofit/>
          </a:bodyPr>
          <a:lstStyle/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간단한 액션 모니터링 예제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C89FC82-48F3-4309-A3F7-AF1B2D697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902" y="3604615"/>
            <a:ext cx="65" cy="215444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EFD06369-72C2-4FFB-8191-8071FEA73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5776" y="5206759"/>
            <a:ext cx="65" cy="184666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8B1700C-C44F-473C-B7C8-2C61D5E2D07E}"/>
              </a:ext>
            </a:extLst>
          </p:cNvPr>
          <p:cNvSpPr/>
          <p:nvPr/>
        </p:nvSpPr>
        <p:spPr>
          <a:xfrm>
            <a:off x="625161" y="1989400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function* 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watchGenerator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() {</a:t>
            </a:r>
          </a:p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console.log('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모니터링 시작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');</a:t>
            </a:r>
          </a:p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while(true) {</a:t>
            </a:r>
          </a:p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const action = yield;</a:t>
            </a:r>
          </a:p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if (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action.type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=== 'HELLO') {</a:t>
            </a:r>
          </a:p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console.log('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안녕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?');</a:t>
            </a:r>
          </a:p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}</a:t>
            </a:r>
          </a:p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if (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action.type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=== 'BYE') {</a:t>
            </a:r>
          </a:p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    console.log(‘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잘가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~');</a:t>
            </a:r>
          </a:p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  }</a:t>
            </a:r>
          </a:p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}</a:t>
            </a:r>
          </a:p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}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21A27AC-9007-4A7C-9F1F-0DF00B30F403}"/>
              </a:ext>
            </a:extLst>
          </p:cNvPr>
          <p:cNvSpPr/>
          <p:nvPr/>
        </p:nvSpPr>
        <p:spPr>
          <a:xfrm>
            <a:off x="691097" y="5004293"/>
            <a:ext cx="2956259" cy="1670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const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watch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watchGenerator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();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watch.next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watch.next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(‘HELLO’);</a:t>
            </a:r>
          </a:p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watch.next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(‘BYE’);</a:t>
            </a:r>
          </a:p>
          <a:p>
            <a:pPr>
              <a:lnSpc>
                <a:spcPct val="150000"/>
              </a:lnSpc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B7CB1D-D186-4223-8747-85FCEDCD0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202" y="887957"/>
            <a:ext cx="3379285" cy="567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562B3-2085-4055-8146-C9CDBF595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299324"/>
            <a:ext cx="10515600" cy="763425"/>
          </a:xfrm>
        </p:spPr>
        <p:txBody>
          <a:bodyPr>
            <a:normAutofit/>
          </a:bodyPr>
          <a:lstStyle/>
          <a:p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Redux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-saga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실습 준비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8F40B928-531D-4D5D-AA65-648BDB6FB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963" y="2963224"/>
            <a:ext cx="10582726" cy="322262"/>
          </a:xfrm>
        </p:spPr>
        <p:txBody>
          <a:bodyPr>
            <a:no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redux,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react-redux, redux-saga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 설치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C89FC82-48F3-4309-A3F7-AF1B2D697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902" y="3604615"/>
            <a:ext cx="65" cy="215444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EFD06369-72C2-4FFB-8191-8071FEA73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5776" y="5191370"/>
            <a:ext cx="65" cy="215444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0CE4D26-3246-4FE0-AD84-C981D0C93D0A}"/>
              </a:ext>
            </a:extLst>
          </p:cNvPr>
          <p:cNvGrpSpPr/>
          <p:nvPr/>
        </p:nvGrpSpPr>
        <p:grpSpPr>
          <a:xfrm>
            <a:off x="716902" y="1905649"/>
            <a:ext cx="5379098" cy="866329"/>
            <a:chOff x="716902" y="1849894"/>
            <a:chExt cx="4089210" cy="86632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95A2806-298A-4BC8-BD2C-22B8148F6B1D}"/>
                </a:ext>
              </a:extLst>
            </p:cNvPr>
            <p:cNvSpPr/>
            <p:nvPr/>
          </p:nvSpPr>
          <p:spPr>
            <a:xfrm>
              <a:off x="716902" y="1849894"/>
              <a:ext cx="4089210" cy="8504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F332F00-6A40-4780-ACE3-02D5FA94A28E}"/>
                </a:ext>
              </a:extLst>
            </p:cNvPr>
            <p:cNvSpPr/>
            <p:nvPr/>
          </p:nvSpPr>
          <p:spPr>
            <a:xfrm>
              <a:off x="813760" y="2015262"/>
              <a:ext cx="3903206" cy="7009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npx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create-react-app learn-redux-middleware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65043E6-922A-4926-A877-8A23738196FF}"/>
              </a:ext>
            </a:extLst>
          </p:cNvPr>
          <p:cNvGrpSpPr/>
          <p:nvPr/>
        </p:nvGrpSpPr>
        <p:grpSpPr>
          <a:xfrm>
            <a:off x="711402" y="3243926"/>
            <a:ext cx="5384597" cy="850426"/>
            <a:chOff x="716902" y="1849894"/>
            <a:chExt cx="4089210" cy="85042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FA5A614-A3C5-4B93-9F0D-69DA6D60334E}"/>
                </a:ext>
              </a:extLst>
            </p:cNvPr>
            <p:cNvSpPr/>
            <p:nvPr/>
          </p:nvSpPr>
          <p:spPr>
            <a:xfrm>
              <a:off x="716902" y="1849894"/>
              <a:ext cx="4089210" cy="8504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8A543CB-DBFE-4FBB-BA4F-C251F2CC902B}"/>
                </a:ext>
              </a:extLst>
            </p:cNvPr>
            <p:cNvSpPr/>
            <p:nvPr/>
          </p:nvSpPr>
          <p:spPr>
            <a:xfrm>
              <a:off x="813760" y="2015262"/>
              <a:ext cx="3903206" cy="3770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npm</a:t>
              </a:r>
              <a:r>
                <a:rPr lang="ko-KR" altLang="en-US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install redux react-redux redux-saga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936FA3C9-6BF9-4297-B49B-E5C8A33402E6}"/>
              </a:ext>
            </a:extLst>
          </p:cNvPr>
          <p:cNvSpPr txBox="1">
            <a:spLocks/>
          </p:cNvSpPr>
          <p:nvPr/>
        </p:nvSpPr>
        <p:spPr>
          <a:xfrm>
            <a:off x="506963" y="1610276"/>
            <a:ext cx="10582726" cy="3222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새 프로젝트 생성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ED7CF946-FBFB-4707-9A43-6A8F0B2240C8}"/>
              </a:ext>
            </a:extLst>
          </p:cNvPr>
          <p:cNvSpPr txBox="1">
            <a:spLocks/>
          </p:cNvSpPr>
          <p:nvPr/>
        </p:nvSpPr>
        <p:spPr>
          <a:xfrm>
            <a:off x="506963" y="4349665"/>
            <a:ext cx="10582726" cy="3222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latin typeface="+mn-ea"/>
              </a:rPr>
              <a:t>Redux </a:t>
            </a:r>
            <a:r>
              <a:rPr lang="en-US" altLang="ko-KR" sz="1400" dirty="0" err="1">
                <a:latin typeface="+mn-ea"/>
              </a:rPr>
              <a:t>DevTools</a:t>
            </a:r>
            <a:r>
              <a:rPr lang="en-US" altLang="ko-KR" sz="1400" dirty="0">
                <a:latin typeface="+mn-ea"/>
              </a:rPr>
              <a:t>  </a:t>
            </a:r>
            <a:r>
              <a:rPr lang="ko-KR" altLang="en-US" sz="1400" dirty="0">
                <a:latin typeface="+mn-ea"/>
              </a:rPr>
              <a:t>라이브러리 설치 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사용법 참고 </a:t>
            </a:r>
            <a:r>
              <a:rPr lang="en-US" altLang="ko-KR" sz="1400" dirty="0">
                <a:latin typeface="+mn-ea"/>
              </a:rPr>
              <a:t>: </a:t>
            </a:r>
            <a:r>
              <a:rPr lang="en-US" altLang="ko-KR" sz="1400" dirty="0">
                <a:latin typeface="+mn-ea"/>
                <a:hlinkClick r:id="rId3"/>
              </a:rPr>
              <a:t>https://www.npmjs.com/package/redux-devtools-extension#usage</a:t>
            </a:r>
            <a:r>
              <a:rPr lang="en-US" altLang="ko-KR" sz="1400" dirty="0">
                <a:latin typeface="+mn-ea"/>
              </a:rPr>
              <a:t>)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8B8087E-184C-4CC8-BB8F-8FA410B22B92}"/>
              </a:ext>
            </a:extLst>
          </p:cNvPr>
          <p:cNvGrpSpPr/>
          <p:nvPr/>
        </p:nvGrpSpPr>
        <p:grpSpPr>
          <a:xfrm>
            <a:off x="711403" y="4674971"/>
            <a:ext cx="5384596" cy="850426"/>
            <a:chOff x="716902" y="1849894"/>
            <a:chExt cx="4089210" cy="850426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B0B1117-D11B-405D-8155-1FB231C729EE}"/>
                </a:ext>
              </a:extLst>
            </p:cNvPr>
            <p:cNvSpPr/>
            <p:nvPr/>
          </p:nvSpPr>
          <p:spPr>
            <a:xfrm>
              <a:off x="716902" y="1849894"/>
              <a:ext cx="4089210" cy="8504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35A7655-1DA0-469D-BB32-C075096DFC66}"/>
                </a:ext>
              </a:extLst>
            </p:cNvPr>
            <p:cNvSpPr/>
            <p:nvPr/>
          </p:nvSpPr>
          <p:spPr>
            <a:xfrm>
              <a:off x="813760" y="2015262"/>
              <a:ext cx="3903206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npm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install redux-</a:t>
              </a:r>
              <a:r>
                <a:rPr lang="en-US" altLang="ko-KR" sz="14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devtools</a:t>
              </a:r>
              <a:r>
                <a:rPr lang="en-US" altLang="ko-KR" sz="14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-extension</a:t>
              </a:r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6297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562B3-2085-4055-8146-C9CDBF595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299324"/>
            <a:ext cx="10515600" cy="763425"/>
          </a:xfrm>
        </p:spPr>
        <p:txBody>
          <a:bodyPr>
            <a:normAutofit/>
          </a:bodyPr>
          <a:lstStyle/>
          <a:p>
            <a:r>
              <a:rPr lang="en-US" altLang="ko-KR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Redux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-saga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실습 준비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C89FC82-48F3-4309-A3F7-AF1B2D697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902" y="3604615"/>
            <a:ext cx="65" cy="215444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EFD06369-72C2-4FFB-8191-8071FEA73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5776" y="5191370"/>
            <a:ext cx="65" cy="215444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0CE4D26-3246-4FE0-AD84-C981D0C93D0A}"/>
              </a:ext>
            </a:extLst>
          </p:cNvPr>
          <p:cNvGrpSpPr/>
          <p:nvPr/>
        </p:nvGrpSpPr>
        <p:grpSpPr>
          <a:xfrm>
            <a:off x="716903" y="2284608"/>
            <a:ext cx="4312042" cy="4093892"/>
            <a:chOff x="649875" y="1865797"/>
            <a:chExt cx="4089210" cy="85042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95A2806-298A-4BC8-BD2C-22B8148F6B1D}"/>
                </a:ext>
              </a:extLst>
            </p:cNvPr>
            <p:cNvSpPr/>
            <p:nvPr/>
          </p:nvSpPr>
          <p:spPr>
            <a:xfrm>
              <a:off x="649875" y="1865797"/>
              <a:ext cx="4089210" cy="8504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F332F00-6A40-4780-ACE3-02D5FA94A28E}"/>
                </a:ext>
              </a:extLst>
            </p:cNvPr>
            <p:cNvSpPr/>
            <p:nvPr/>
          </p:nvSpPr>
          <p:spPr>
            <a:xfrm>
              <a:off x="813760" y="2015262"/>
              <a:ext cx="3903206" cy="784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936FA3C9-6BF9-4297-B49B-E5C8A33402E6}"/>
              </a:ext>
            </a:extLst>
          </p:cNvPr>
          <p:cNvSpPr txBox="1">
            <a:spLocks/>
          </p:cNvSpPr>
          <p:nvPr/>
        </p:nvSpPr>
        <p:spPr>
          <a:xfrm>
            <a:off x="506963" y="1610276"/>
            <a:ext cx="10582726" cy="3222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Json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-Server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준비하기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data.json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 생성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30C230-E9ED-4D3F-96EB-AEA296CA8B03}"/>
              </a:ext>
            </a:extLst>
          </p:cNvPr>
          <p:cNvSpPr txBox="1"/>
          <p:nvPr/>
        </p:nvSpPr>
        <p:spPr>
          <a:xfrm>
            <a:off x="859789" y="2438728"/>
            <a:ext cx="38459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{</a:t>
            </a: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"posts": [</a:t>
            </a: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{</a:t>
            </a: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"id": 1,</a:t>
            </a: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"title": "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포스트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",</a:t>
            </a: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"body": "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포스트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내용 입니다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."</a:t>
            </a: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},</a:t>
            </a: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{</a:t>
            </a: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"id": 2,</a:t>
            </a: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"title": "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포스트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",</a:t>
            </a: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"body": "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포스트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내용 입니다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."</a:t>
            </a: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},</a:t>
            </a: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{</a:t>
            </a: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"id": 3,</a:t>
            </a: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"title": "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포스트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",</a:t>
            </a: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 "body": "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포스트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내용 입니다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."</a:t>
            </a: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}</a:t>
            </a: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]</a:t>
            </a: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}</a:t>
            </a:r>
          </a:p>
          <a:p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1AD18CA-DF85-431F-8834-8678FF3D63A0}"/>
              </a:ext>
            </a:extLst>
          </p:cNvPr>
          <p:cNvGrpSpPr/>
          <p:nvPr/>
        </p:nvGrpSpPr>
        <p:grpSpPr>
          <a:xfrm>
            <a:off x="5631024" y="2284608"/>
            <a:ext cx="4312042" cy="719514"/>
            <a:chOff x="649875" y="1865797"/>
            <a:chExt cx="4089210" cy="85042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5C58432-8FC1-4140-A6CD-F6700C1F6423}"/>
                </a:ext>
              </a:extLst>
            </p:cNvPr>
            <p:cNvSpPr/>
            <p:nvPr/>
          </p:nvSpPr>
          <p:spPr>
            <a:xfrm>
              <a:off x="649875" y="1865797"/>
              <a:ext cx="4089210" cy="8504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E082649-1848-4D41-AF8E-284CA0B5083E}"/>
                </a:ext>
              </a:extLst>
            </p:cNvPr>
            <p:cNvSpPr/>
            <p:nvPr/>
          </p:nvSpPr>
          <p:spPr>
            <a:xfrm>
              <a:off x="813760" y="2015262"/>
              <a:ext cx="3903206" cy="784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A8E1A13-6628-4C38-899F-A7017364837B}"/>
              </a:ext>
            </a:extLst>
          </p:cNvPr>
          <p:cNvSpPr txBox="1"/>
          <p:nvPr/>
        </p:nvSpPr>
        <p:spPr>
          <a:xfrm>
            <a:off x="5751608" y="2438728"/>
            <a:ext cx="3845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npx json-server ./data.json --port 4000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00EC00-A466-4DD9-A266-39F13BE5299B}"/>
              </a:ext>
            </a:extLst>
          </p:cNvPr>
          <p:cNvSpPr txBox="1"/>
          <p:nvPr/>
        </p:nvSpPr>
        <p:spPr>
          <a:xfrm>
            <a:off x="5631024" y="1907174"/>
            <a:ext cx="17732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Json-server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4CB5276-2D3F-4046-9036-E6772EBBC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932" y="3429000"/>
            <a:ext cx="3626211" cy="270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799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30E9DDA-2857-F24B-BB99-4C516A005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00" y="480786"/>
            <a:ext cx="6426200" cy="4851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94A07C-0982-0442-A12F-6E41E6DCC757}"/>
              </a:ext>
            </a:extLst>
          </p:cNvPr>
          <p:cNvSpPr txBox="1"/>
          <p:nvPr/>
        </p:nvSpPr>
        <p:spPr>
          <a:xfrm>
            <a:off x="4035980" y="5502359"/>
            <a:ext cx="4120039" cy="874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설문조사 사이트를 통한 </a:t>
            </a:r>
            <a:r>
              <a:rPr kumimoji="1"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상태관리</a:t>
            </a:r>
            <a:r>
              <a:rPr kumimoji="1"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생태계</a:t>
            </a:r>
            <a:endParaRPr kumimoji="1"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" altLang="ko-Kore-KR" dirty="0">
                <a:hlinkClick r:id="rId3"/>
              </a:rPr>
              <a:t>https://2019.stateofjs.com/ko/data-layer/</a:t>
            </a:r>
            <a:endParaRPr kumimoji="1"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2067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B956FC1-7F72-AE4C-91C4-94377516F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86" y="0"/>
            <a:ext cx="107192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68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모니터, 화면, 잔디, 전화이(가) 표시된 사진&#10;&#10;자동 생성된 설명">
            <a:extLst>
              <a:ext uri="{FF2B5EF4-FFF2-40B4-BE49-F238E27FC236}">
                <a16:creationId xmlns:a16="http://schemas.microsoft.com/office/drawing/2014/main" id="{6DC43C87-5094-834D-9081-C9C672253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" y="495300"/>
            <a:ext cx="115951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21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모니터, 화면, 전화, 쥐고있는이(가) 표시된 사진&#10;&#10;자동 생성된 설명">
            <a:extLst>
              <a:ext uri="{FF2B5EF4-FFF2-40B4-BE49-F238E27FC236}">
                <a16:creationId xmlns:a16="http://schemas.microsoft.com/office/drawing/2014/main" id="{579A76DE-7D38-FF45-BCA5-A51638588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" y="495300"/>
            <a:ext cx="115951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642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모니터, 화면, 쥐고있는, 전화이(가) 표시된 사진&#10;&#10;자동 생성된 설명">
            <a:extLst>
              <a:ext uri="{FF2B5EF4-FFF2-40B4-BE49-F238E27FC236}">
                <a16:creationId xmlns:a16="http://schemas.microsoft.com/office/drawing/2014/main" id="{97A56C73-E8BB-4740-8A8F-48129F203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" y="495300"/>
            <a:ext cx="115951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205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BE8144-EF8A-214D-AED0-2AD0B451F3D3}"/>
              </a:ext>
            </a:extLst>
          </p:cNvPr>
          <p:cNvSpPr txBox="1"/>
          <p:nvPr/>
        </p:nvSpPr>
        <p:spPr>
          <a:xfrm>
            <a:off x="292809" y="330476"/>
            <a:ext cx="38347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 err="1">
                <a:latin typeface="+mn-ea"/>
              </a:rPr>
              <a:t>리덕스</a:t>
            </a:r>
            <a:r>
              <a:rPr kumimoji="1" lang="ko-KR" altLang="en-US" sz="4400" b="1" dirty="0">
                <a:latin typeface="+mn-ea"/>
              </a:rPr>
              <a:t> 이전엔</a:t>
            </a:r>
            <a:r>
              <a:rPr kumimoji="1" lang="en-US" altLang="ko-KR" sz="4400" b="1" dirty="0">
                <a:latin typeface="+mn-ea"/>
              </a:rPr>
              <a:t>?</a:t>
            </a:r>
            <a:endParaRPr kumimoji="1" lang="x-none" altLang="en-US" sz="4400" b="1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C94883-2E90-204D-8D40-D5FA1156A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557" y="1917700"/>
            <a:ext cx="8509000" cy="30226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4889DEF-532D-DB41-9529-EFFFFB8E3F9D}"/>
              </a:ext>
            </a:extLst>
          </p:cNvPr>
          <p:cNvSpPr/>
          <p:nvPr/>
        </p:nvSpPr>
        <p:spPr>
          <a:xfrm>
            <a:off x="4023445" y="6158192"/>
            <a:ext cx="4145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hlinkClick r:id="rId4"/>
              </a:rPr>
              <a:t>http://aalmiray.github.io/griffon-patterns/</a:t>
            </a:r>
            <a:endParaRPr lang="ko-Kore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7F0C9684-52CC-D042-AE93-8DCD5D194C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6298" y="1672772"/>
            <a:ext cx="2374900" cy="2374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9C09C2-29B1-F84B-9D49-3B1B1437A7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409" y="4139740"/>
            <a:ext cx="1832429" cy="183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207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Calibri Light"/>
        <a:ea typeface="나눔고딕"/>
        <a:cs typeface=""/>
      </a:majorFont>
      <a:minorFont>
        <a:latin typeface="Calibri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2496</TotalTime>
  <Words>2123</Words>
  <Application>Microsoft Macintosh PowerPoint</Application>
  <PresentationFormat>와이드스크린</PresentationFormat>
  <Paragraphs>363</Paragraphs>
  <Slides>39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4" baseType="lpstr">
      <vt:lpstr>나눔고딕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Redux middleware</vt:lpstr>
      <vt:lpstr>Redux middleware</vt:lpstr>
      <vt:lpstr>Redux middleware 라이브러리</vt:lpstr>
      <vt:lpstr>Redux-thunk</vt:lpstr>
      <vt:lpstr>Redux-saga</vt:lpstr>
      <vt:lpstr>Redux-saga</vt:lpstr>
      <vt:lpstr>Redux-saga</vt:lpstr>
      <vt:lpstr>Redux-saga</vt:lpstr>
      <vt:lpstr>Redux-saga 실습 준비</vt:lpstr>
      <vt:lpstr>Redux-saga 실습 준비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A2812</dc:creator>
  <cp:lastModifiedBy>A1040</cp:lastModifiedBy>
  <cp:revision>173</cp:revision>
  <dcterms:created xsi:type="dcterms:W3CDTF">2020-06-22T00:02:39Z</dcterms:created>
  <dcterms:modified xsi:type="dcterms:W3CDTF">2020-07-01T07:32:46Z</dcterms:modified>
</cp:coreProperties>
</file>